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4"/>
  </p:notesMasterIdLst>
  <p:sldIdLst>
    <p:sldId id="289" r:id="rId3"/>
    <p:sldId id="330" r:id="rId4"/>
    <p:sldId id="342" r:id="rId5"/>
    <p:sldId id="343" r:id="rId6"/>
    <p:sldId id="345" r:id="rId7"/>
    <p:sldId id="347" r:id="rId8"/>
    <p:sldId id="348" r:id="rId9"/>
    <p:sldId id="349" r:id="rId10"/>
    <p:sldId id="350" r:id="rId11"/>
    <p:sldId id="351" r:id="rId12"/>
    <p:sldId id="35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  <a:srgbClr val="FFFF99"/>
    <a:srgbClr val="FF9900"/>
    <a:srgbClr val="CCFF33"/>
    <a:srgbClr val="37BCFF"/>
    <a:srgbClr val="66CCFF"/>
    <a:srgbClr val="A08ECE"/>
    <a:srgbClr val="AC9AC2"/>
    <a:srgbClr val="000000"/>
    <a:srgbClr val="5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286" autoAdjust="0"/>
  </p:normalViewPr>
  <p:slideViewPr>
    <p:cSldViewPr>
      <p:cViewPr varScale="1">
        <p:scale>
          <a:sx n="80" d="100"/>
          <a:sy n="80" d="100"/>
        </p:scale>
        <p:origin x="152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FE8E1C-2662-4E6E-A1FD-77715E78031E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BFC9CF-D339-4A1B-9AF2-43BD7CEDA5C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534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BFC9CF-D339-4A1B-9AF2-43BD7CEDA5C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1251082"/>
      </p:ext>
    </p:extLst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255093"/>
      </p:ext>
    </p:extLst>
  </p:cSld>
  <p:clrMapOvr>
    <a:masterClrMapping/>
  </p:clrMapOvr>
  <p:transition spd="slow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4343853"/>
      </p:ext>
    </p:extLst>
  </p:cSld>
  <p:clrMapOvr>
    <a:masterClrMapping/>
  </p:clrMapOvr>
  <p:transition spd="slow">
    <p:push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715148"/>
      </p:ext>
    </p:extLst>
  </p:cSld>
  <p:clrMapOvr>
    <a:masterClrMapping/>
  </p:clrMapOvr>
  <p:transition spd="slow">
    <p:push dir="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072477"/>
      </p:ext>
    </p:extLst>
  </p:cSld>
  <p:clrMapOvr>
    <a:masterClrMapping/>
  </p:clrMapOvr>
  <p:transition spd="slow">
    <p:push dir="u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0296779"/>
      </p:ext>
    </p:extLst>
  </p:cSld>
  <p:clrMapOvr>
    <a:masterClrMapping/>
  </p:clrMapOvr>
  <p:transition spd="slow">
    <p:push dir="u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4975144"/>
      </p:ext>
    </p:extLst>
  </p:cSld>
  <p:clrMapOvr>
    <a:masterClrMapping/>
  </p:clrMapOvr>
  <p:transition spd="slow">
    <p:push dir="u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6459618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2330704"/>
      </p:ext>
    </p:extLst>
  </p:cSld>
  <p:clrMapOvr>
    <a:masterClrMapping/>
  </p:clrMapOvr>
  <p:transition spd="slow">
    <p:push dir="u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389327"/>
      </p:ext>
    </p:extLst>
  </p:cSld>
  <p:clrMapOvr>
    <a:masterClrMapping/>
  </p:clrMapOvr>
  <p:transition spd="slow">
    <p:push dir="u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1972822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u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305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jpeg"/><Relationship Id="rId7" Type="http://schemas.openxmlformats.org/officeDocument/2006/relationships/image" Target="../media/image4.png"/><Relationship Id="rId12" Type="http://schemas.microsoft.com/office/2007/relationships/hdphoto" Target="../media/hdphoto4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microsoft.com/office/2007/relationships/hdphoto" Target="../media/hdphoto1.wdp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microsoft.com/office/2007/relationships/hdphoto" Target="../media/hdphoto3.wdp"/><Relationship Id="rId4" Type="http://schemas.openxmlformats.org/officeDocument/2006/relationships/hyperlink" Target="http://www.imagetica.net/blog" TargetMode="External"/><Relationship Id="rId9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Imagética\Downloads\afro_06_vanessadlim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112" y="8161"/>
            <a:ext cx="9134171" cy="6850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/>
          <p:cNvSpPr/>
          <p:nvPr/>
        </p:nvSpPr>
        <p:spPr>
          <a:xfrm>
            <a:off x="1212609" y="3308021"/>
            <a:ext cx="7396939" cy="3073305"/>
          </a:xfrm>
          <a:prstGeom prst="rect">
            <a:avLst/>
          </a:prstGeom>
          <a:solidFill>
            <a:schemeClr val="tx1">
              <a:lumMod val="95000"/>
              <a:lumOff val="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3" name="Conector reto 2"/>
          <p:cNvCxnSpPr/>
          <p:nvPr/>
        </p:nvCxnSpPr>
        <p:spPr>
          <a:xfrm flipH="1">
            <a:off x="1428633" y="5668934"/>
            <a:ext cx="6949547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19"/>
          <p:cNvSpPr txBox="1"/>
          <p:nvPr/>
        </p:nvSpPr>
        <p:spPr>
          <a:xfrm>
            <a:off x="1302230" y="3205423"/>
            <a:ext cx="7050295" cy="93871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/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5500" b="1" dirty="0" err="1">
                <a:solidFill>
                  <a:srgbClr val="FFC000"/>
                </a:solidFill>
              </a:rPr>
              <a:t>Ritmos</a:t>
            </a:r>
            <a:r>
              <a:rPr lang="en-US" sz="5500" b="1" dirty="0">
                <a:solidFill>
                  <a:srgbClr val="FFC000"/>
                </a:solidFill>
              </a:rPr>
              <a:t> Afro-</a:t>
            </a:r>
            <a:r>
              <a:rPr lang="en-US" sz="5500" b="1" dirty="0" err="1">
                <a:solidFill>
                  <a:srgbClr val="FFC000"/>
                </a:solidFill>
              </a:rPr>
              <a:t>brasileiros</a:t>
            </a:r>
            <a:endParaRPr lang="en-US" sz="5500" b="1" dirty="0">
              <a:solidFill>
                <a:srgbClr val="FFC000"/>
              </a:solidFill>
            </a:endParaRPr>
          </a:p>
        </p:txBody>
      </p:sp>
      <p:sp>
        <p:nvSpPr>
          <p:cNvPr id="41" name="TextBox 19"/>
          <p:cNvSpPr txBox="1"/>
          <p:nvPr/>
        </p:nvSpPr>
        <p:spPr>
          <a:xfrm>
            <a:off x="1343302" y="4653134"/>
            <a:ext cx="6741076" cy="101566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/>
            </a:outerShdw>
          </a:effectLst>
        </p:spPr>
        <p:txBody>
          <a:bodyPr wrap="non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</a:rPr>
              <a:t>UNIVERSIDADE FEDERAL DO MARANHÃO</a:t>
            </a:r>
            <a:endParaRPr lang="pt-BR" sz="2000" dirty="0">
              <a:solidFill>
                <a:schemeClr val="bg1"/>
              </a:solidFill>
            </a:endParaRPr>
          </a:p>
          <a:p>
            <a:r>
              <a:rPr lang="pt-BR" sz="2000" b="1" dirty="0">
                <a:solidFill>
                  <a:schemeClr val="bg1"/>
                </a:solidFill>
              </a:rPr>
              <a:t>CENTRO DE CIÊNCIAS HUMANAS – DEPARTAMENTO DE ARTES</a:t>
            </a:r>
            <a:endParaRPr lang="pt-BR" sz="2000" dirty="0">
              <a:solidFill>
                <a:schemeClr val="bg1"/>
              </a:solidFill>
            </a:endParaRPr>
          </a:p>
          <a:p>
            <a:r>
              <a:rPr lang="pt-BR" sz="2000" b="1" dirty="0">
                <a:solidFill>
                  <a:schemeClr val="bg1"/>
                </a:solidFill>
              </a:rPr>
              <a:t>CENTRO DE ENSINO LICEU MARANHENSE</a:t>
            </a:r>
            <a:endParaRPr lang="pt-BR" sz="2000" dirty="0">
              <a:solidFill>
                <a:schemeClr val="bg1"/>
              </a:solidFill>
            </a:endParaRPr>
          </a:p>
        </p:txBody>
      </p:sp>
      <p:cxnSp>
        <p:nvCxnSpPr>
          <p:cNvPr id="28" name="Conector reto 27"/>
          <p:cNvCxnSpPr/>
          <p:nvPr/>
        </p:nvCxnSpPr>
        <p:spPr>
          <a:xfrm flipH="1">
            <a:off x="1402977" y="4581125"/>
            <a:ext cx="6949547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19"/>
          <p:cNvSpPr txBox="1"/>
          <p:nvPr/>
        </p:nvSpPr>
        <p:spPr>
          <a:xfrm>
            <a:off x="1356626" y="4149077"/>
            <a:ext cx="6334042" cy="40011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/>
            </a:outerShdw>
          </a:effectLst>
        </p:spPr>
        <p:txBody>
          <a:bodyPr wrap="non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</a:rPr>
              <a:t>PIBID - </a:t>
            </a:r>
            <a:r>
              <a:rPr lang="pt-BR" sz="1500" b="1" dirty="0">
                <a:solidFill>
                  <a:schemeClr val="bg1"/>
                </a:solidFill>
              </a:rPr>
              <a:t>PROGRAMA INSTITUCIONAL DE BOLSAS DE INICIAÇÃO À DOCÊNCIA</a:t>
            </a:r>
            <a:endParaRPr lang="pt-BR" sz="1500" dirty="0">
              <a:solidFill>
                <a:schemeClr val="bg1"/>
              </a:solidFill>
            </a:endParaRPr>
          </a:p>
        </p:txBody>
      </p:sp>
      <p:sp>
        <p:nvSpPr>
          <p:cNvPr id="23" name="TextBox 19"/>
          <p:cNvSpPr txBox="1"/>
          <p:nvPr/>
        </p:nvSpPr>
        <p:spPr>
          <a:xfrm>
            <a:off x="1365316" y="5746004"/>
            <a:ext cx="4169347" cy="55399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/>
            </a:outerShdw>
          </a:effectLst>
        </p:spPr>
        <p:txBody>
          <a:bodyPr wrap="none" rtlCol="0">
            <a:spAutoFit/>
          </a:bodyPr>
          <a:lstStyle/>
          <a:p>
            <a:r>
              <a:rPr lang="pt-BR" sz="1500" b="1" dirty="0">
                <a:solidFill>
                  <a:schemeClr val="bg1"/>
                </a:solidFill>
              </a:rPr>
              <a:t>Coordenador / UFMA: </a:t>
            </a:r>
            <a:r>
              <a:rPr lang="pt-BR" sz="1500" dirty="0">
                <a:solidFill>
                  <a:schemeClr val="bg1"/>
                </a:solidFill>
              </a:rPr>
              <a:t>Prof. </a:t>
            </a:r>
            <a:r>
              <a:rPr lang="pt-BR" sz="1500">
                <a:solidFill>
                  <a:schemeClr val="bg1"/>
                </a:solidFill>
              </a:rPr>
              <a:t>Daniel Lemos</a:t>
            </a:r>
            <a:endParaRPr lang="pt-BR" sz="1500" dirty="0">
              <a:solidFill>
                <a:schemeClr val="bg1"/>
              </a:solidFill>
            </a:endParaRPr>
          </a:p>
          <a:p>
            <a:r>
              <a:rPr lang="pt-BR" sz="1500" b="1" dirty="0">
                <a:solidFill>
                  <a:schemeClr val="bg1"/>
                </a:solidFill>
              </a:rPr>
              <a:t>Supervisor / Liceu Maranhense: </a:t>
            </a:r>
            <a:r>
              <a:rPr lang="pt-BR" sz="1500" dirty="0">
                <a:solidFill>
                  <a:schemeClr val="bg1"/>
                </a:solidFill>
              </a:rPr>
              <a:t>Prof. Garcia Junior</a:t>
            </a:r>
          </a:p>
        </p:txBody>
      </p:sp>
      <p:pic>
        <p:nvPicPr>
          <p:cNvPr id="6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6200000">
            <a:off x="-723772" y="4355324"/>
            <a:ext cx="3073305" cy="978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upo 6"/>
          <p:cNvGrpSpPr/>
          <p:nvPr/>
        </p:nvGrpSpPr>
        <p:grpSpPr>
          <a:xfrm>
            <a:off x="221672" y="6518344"/>
            <a:ext cx="7158641" cy="295032"/>
            <a:chOff x="458064" y="6444828"/>
            <a:chExt cx="7158641" cy="295032"/>
          </a:xfrm>
        </p:grpSpPr>
        <p:grpSp>
          <p:nvGrpSpPr>
            <p:cNvPr id="2" name="Grupo 1"/>
            <p:cNvGrpSpPr/>
            <p:nvPr/>
          </p:nvGrpSpPr>
          <p:grpSpPr>
            <a:xfrm>
              <a:off x="1095753" y="6444828"/>
              <a:ext cx="6520952" cy="283789"/>
              <a:chOff x="2195736" y="6257458"/>
              <a:chExt cx="6520952" cy="283789"/>
            </a:xfrm>
          </p:grpSpPr>
          <p:sp>
            <p:nvSpPr>
              <p:cNvPr id="14" name="TextBox 13">
                <a:hlinkClick r:id="rId4"/>
              </p:cNvPr>
              <p:cNvSpPr txBox="1"/>
              <p:nvPr/>
            </p:nvSpPr>
            <p:spPr>
              <a:xfrm>
                <a:off x="2229848" y="6263396"/>
                <a:ext cx="172502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prstClr val="white"/>
                    </a:solidFill>
                  </a:rPr>
                  <a:t>www.imagetica.net/blog</a:t>
                </a:r>
              </a:p>
            </p:txBody>
          </p:sp>
          <p:sp>
            <p:nvSpPr>
              <p:cNvPr id="25" name="TextBox 13"/>
              <p:cNvSpPr txBox="1"/>
              <p:nvPr/>
            </p:nvSpPr>
            <p:spPr>
              <a:xfrm>
                <a:off x="4103791" y="6264248"/>
                <a:ext cx="154106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prstClr val="white"/>
                    </a:solidFill>
                  </a:rPr>
                  <a:t>garcia@imagetica.net</a:t>
                </a:r>
              </a:p>
            </p:txBody>
          </p:sp>
          <p:sp>
            <p:nvSpPr>
              <p:cNvPr id="26" name="TextBox 13"/>
              <p:cNvSpPr txBox="1"/>
              <p:nvPr/>
            </p:nvSpPr>
            <p:spPr>
              <a:xfrm>
                <a:off x="5859168" y="6257458"/>
                <a:ext cx="133222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prstClr val="white"/>
                    </a:solidFill>
                  </a:rPr>
                  <a:t>@</a:t>
                </a:r>
                <a:r>
                  <a:rPr lang="en-US" sz="1200" dirty="0" err="1">
                    <a:solidFill>
                      <a:prstClr val="white"/>
                    </a:solidFill>
                  </a:rPr>
                  <a:t>imageticadesign</a:t>
                </a:r>
                <a:endParaRPr lang="en-US" sz="12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7" name="TextBox 13"/>
              <p:cNvSpPr txBox="1"/>
              <p:nvPr/>
            </p:nvSpPr>
            <p:spPr>
              <a:xfrm>
                <a:off x="7469423" y="6257458"/>
                <a:ext cx="124726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200" dirty="0" err="1">
                    <a:solidFill>
                      <a:prstClr val="white"/>
                    </a:solidFill>
                  </a:rPr>
                  <a:t>Imagética</a:t>
                </a:r>
                <a:r>
                  <a:rPr lang="en-US" sz="1200" dirty="0">
                    <a:solidFill>
                      <a:prstClr val="white"/>
                    </a:solidFill>
                  </a:rPr>
                  <a:t> Design</a:t>
                </a:r>
              </a:p>
            </p:txBody>
          </p:sp>
          <p:pic>
            <p:nvPicPr>
              <p:cNvPr id="1027" name="Picture 3" descr="E:\Imagética Trabalhos\Motobrax\icon_fcebook.png"/>
              <p:cNvPicPr>
                <a:picLocks noChangeAspect="1" noChangeArrowheads="1"/>
              </p:cNvPicPr>
              <p:nvPr/>
            </p:nvPicPr>
            <p:blipFill>
              <a:blip r:embed="rId5" cstate="email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rightnessContrast bright="-40000" contrast="-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326547" y="6339315"/>
                <a:ext cx="146747" cy="14605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28" name="Picture 4" descr="E:\Imagética Trabalhos\Motobrax\icon_site.png"/>
              <p:cNvPicPr>
                <a:picLocks noChangeAspect="1" noChangeArrowheads="1"/>
              </p:cNvPicPr>
              <p:nvPr/>
            </p:nvPicPr>
            <p:blipFill>
              <a:blip r:embed="rId7" cstate="email">
                <a:extLst>
                  <a:ext uri="{BEBA8EAE-BF5A-486C-A8C5-ECC9F3942E4B}">
                    <a14:imgProps xmlns:a14="http://schemas.microsoft.com/office/drawing/2010/main">
                      <a14:imgLayer r:embed="rId8">
                        <a14:imgEffect>
                          <a14:brightnessContrast bright="-40000" contrast="-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195736" y="6311652"/>
                <a:ext cx="72555" cy="17371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29" name="Picture 5" descr="E:\Imagética Trabalhos\Motobrax\icon_email.png"/>
              <p:cNvPicPr>
                <a:picLocks noChangeAspect="1" noChangeArrowheads="1"/>
              </p:cNvPicPr>
              <p:nvPr/>
            </p:nvPicPr>
            <p:blipFill>
              <a:blip r:embed="rId9" cstate="email">
                <a:extLst>
                  <a:ext uri="{BEBA8EAE-BF5A-486C-A8C5-ECC9F3942E4B}">
                    <a14:imgProps xmlns:a14="http://schemas.microsoft.com/office/drawing/2010/main">
                      <a14:imgLayer r:embed="rId10">
                        <a14:imgEffect>
                          <a14:brightnessContrast bright="-40000" contrast="-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751617">
                <a:off x="4004728" y="6352817"/>
                <a:ext cx="122341" cy="15663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31" name="Picture 7" descr="E:\Imagens\Design\Banco de vetores\twitter_newbird_branco.png"/>
              <p:cNvPicPr>
                <a:picLocks noChangeAspect="1" noChangeArrowheads="1"/>
              </p:cNvPicPr>
              <p:nvPr/>
            </p:nvPicPr>
            <p:blipFill>
              <a:blip r:embed="rId11" cstate="email">
                <a:extLst>
                  <a:ext uri="{BEBA8EAE-BF5A-486C-A8C5-ECC9F3942E4B}">
                    <a14:imgProps xmlns:a14="http://schemas.microsoft.com/office/drawing/2010/main">
                      <a14:imgLayer r:embed="rId12">
                        <a14:imgEffect>
                          <a14:brightnessContrast bright="-40000" contrast="-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41390" y="6332316"/>
                <a:ext cx="209816" cy="15857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34" name="TextBox 19"/>
            <p:cNvSpPr txBox="1"/>
            <p:nvPr/>
          </p:nvSpPr>
          <p:spPr>
            <a:xfrm>
              <a:off x="458064" y="6462861"/>
              <a:ext cx="646331" cy="276999"/>
            </a:xfrm>
            <a:prstGeom prst="rect">
              <a:avLst/>
            </a:prstGeom>
            <a:noFill/>
            <a:effectLst>
              <a:outerShdw blurRad="50800" dist="38100" dir="8100000" algn="tr" rotWithShape="0">
                <a:prstClr val="black"/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lang="pt-BR" sz="1200" dirty="0">
                  <a:solidFill>
                    <a:schemeClr val="bg1"/>
                  </a:solidFill>
                </a:rPr>
                <a:t>Design: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61865545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5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" y="6792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3" y="6525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7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9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ixaDeTexto 2"/>
          <p:cNvSpPr txBox="1"/>
          <p:nvPr/>
        </p:nvSpPr>
        <p:spPr>
          <a:xfrm>
            <a:off x="266523" y="692696"/>
            <a:ext cx="4536504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rgbClr val="FFC000"/>
                </a:solidFill>
              </a:rPr>
              <a:t>Pontos em comum na música:</a:t>
            </a:r>
          </a:p>
          <a:p>
            <a:r>
              <a:rPr lang="pt-BR" sz="2400" b="1" dirty="0">
                <a:solidFill>
                  <a:srgbClr val="FFC000"/>
                </a:solidFill>
              </a:rPr>
              <a:t>Há uma sequência de toadas para cada momento da dramaturgia do boi.</a:t>
            </a:r>
          </a:p>
          <a:p>
            <a:endParaRPr lang="pt-BR" sz="2400" b="1" dirty="0">
              <a:solidFill>
                <a:srgbClr val="FFC000"/>
              </a:solidFill>
            </a:endParaRPr>
          </a:p>
          <a:p>
            <a:r>
              <a:rPr lang="pt-BR" sz="2400" b="1" dirty="0">
                <a:solidFill>
                  <a:srgbClr val="FFC000"/>
                </a:solidFill>
              </a:rPr>
              <a:t>1- </a:t>
            </a:r>
            <a:r>
              <a:rPr lang="pt-BR" sz="2400" b="1" dirty="0" err="1">
                <a:solidFill>
                  <a:srgbClr val="FFC000"/>
                </a:solidFill>
              </a:rPr>
              <a:t>Guarnicê</a:t>
            </a:r>
            <a:r>
              <a:rPr lang="pt-BR" sz="2400" b="1" dirty="0">
                <a:solidFill>
                  <a:srgbClr val="FFC000"/>
                </a:solidFill>
              </a:rPr>
              <a:t>- para reunir;</a:t>
            </a:r>
          </a:p>
          <a:p>
            <a:r>
              <a:rPr lang="pt-BR" sz="2400" b="1" dirty="0">
                <a:solidFill>
                  <a:srgbClr val="FFC000"/>
                </a:solidFill>
              </a:rPr>
              <a:t>2-Lá vai- o grupo está formado;</a:t>
            </a:r>
          </a:p>
          <a:p>
            <a:r>
              <a:rPr lang="pt-BR" sz="2400" b="1" dirty="0">
                <a:solidFill>
                  <a:srgbClr val="FFC000"/>
                </a:solidFill>
              </a:rPr>
              <a:t>3- Cheguei- pedido de licença para a apresentação.</a:t>
            </a:r>
          </a:p>
          <a:p>
            <a:r>
              <a:rPr lang="pt-BR" sz="2400" b="1" dirty="0">
                <a:solidFill>
                  <a:srgbClr val="FFC000"/>
                </a:solidFill>
              </a:rPr>
              <a:t>4- Urrou- para comemorar a ressurreição do boi;</a:t>
            </a:r>
          </a:p>
          <a:p>
            <a:r>
              <a:rPr lang="pt-BR" sz="2400" b="1" dirty="0">
                <a:solidFill>
                  <a:srgbClr val="FFC000"/>
                </a:solidFill>
              </a:rPr>
              <a:t>5- Despedida- para despedir dos expectadores; </a:t>
            </a:r>
            <a:endParaRPr lang="pt-BR" sz="2400" dirty="0">
              <a:solidFill>
                <a:srgbClr val="FFC000"/>
              </a:solidFill>
            </a:endParaRPr>
          </a:p>
          <a:p>
            <a:endParaRPr lang="pt-BR" dirty="0"/>
          </a:p>
        </p:txBody>
      </p:sp>
      <p:pic>
        <p:nvPicPr>
          <p:cNvPr id="2050" name="Picture 2" descr="http://t1.gstatic.com/images?q=tbn:ANd9GcR_ESOGMTL42OtNetcSSOr9rjow2c_MtrX1h5ty2WBsYRnheabZW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1071546"/>
            <a:ext cx="3929090" cy="42148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992687830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5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" y="6792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3" y="6525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7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9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ixaDeTexto 2"/>
          <p:cNvSpPr txBox="1"/>
          <p:nvPr/>
        </p:nvSpPr>
        <p:spPr>
          <a:xfrm>
            <a:off x="179512" y="620689"/>
            <a:ext cx="4987976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rgbClr val="FFC000"/>
                </a:solidFill>
              </a:rPr>
              <a:t>O amo do boi- é a aquele que puxa as toadas e empunha o maracá;</a:t>
            </a:r>
          </a:p>
          <a:p>
            <a:endParaRPr lang="pt-BR" sz="2400" b="1" dirty="0">
              <a:solidFill>
                <a:srgbClr val="FFC000"/>
              </a:solidFill>
            </a:endParaRPr>
          </a:p>
          <a:p>
            <a:r>
              <a:rPr lang="pt-BR" sz="2400" b="1" dirty="0">
                <a:solidFill>
                  <a:srgbClr val="FFC000"/>
                </a:solidFill>
              </a:rPr>
              <a:t>Em todos os sotaques o maracá e como se fosse a batuta do maestro; que dependendo do sotaque ganha formato diferente;</a:t>
            </a:r>
          </a:p>
          <a:p>
            <a:endParaRPr lang="pt-BR" sz="2400" b="1" dirty="0">
              <a:solidFill>
                <a:srgbClr val="FFC000"/>
              </a:solidFill>
            </a:endParaRPr>
          </a:p>
          <a:p>
            <a:r>
              <a:rPr lang="pt-BR" sz="2400" b="1" dirty="0">
                <a:solidFill>
                  <a:srgbClr val="FFC000"/>
                </a:solidFill>
              </a:rPr>
              <a:t>O apito serve para indicar o início e o término da toada;</a:t>
            </a:r>
          </a:p>
          <a:p>
            <a:endParaRPr lang="pt-BR" sz="2400" b="1" dirty="0">
              <a:solidFill>
                <a:srgbClr val="FFC000"/>
              </a:solidFill>
            </a:endParaRPr>
          </a:p>
          <a:p>
            <a:r>
              <a:rPr lang="pt-BR" sz="2400" b="1" dirty="0">
                <a:solidFill>
                  <a:srgbClr val="FFC000"/>
                </a:solidFill>
              </a:rPr>
              <a:t>O canto com vozes em terça acontece com mais </a:t>
            </a:r>
            <a:r>
              <a:rPr lang="pt-BR" sz="2400" b="1" dirty="0" err="1">
                <a:solidFill>
                  <a:srgbClr val="FFC000"/>
                </a:solidFill>
              </a:rPr>
              <a:t>frequência</a:t>
            </a:r>
            <a:r>
              <a:rPr lang="pt-BR" sz="2400" b="1" dirty="0">
                <a:solidFill>
                  <a:srgbClr val="FFC000"/>
                </a:solidFill>
              </a:rPr>
              <a:t> nos grupos de sotaque da baixada;</a:t>
            </a:r>
          </a:p>
          <a:p>
            <a:endParaRPr lang="pt-BR" sz="2400" dirty="0">
              <a:solidFill>
                <a:srgbClr val="FFC000"/>
              </a:solidFill>
            </a:endParaRPr>
          </a:p>
          <a:p>
            <a:endParaRPr lang="pt-BR" sz="2400" dirty="0">
              <a:solidFill>
                <a:srgbClr val="FFC000"/>
              </a:solidFill>
            </a:endParaRPr>
          </a:p>
        </p:txBody>
      </p:sp>
      <p:pic>
        <p:nvPicPr>
          <p:cNvPr id="1026" name="Picture 2" descr="http://t0.gstatic.com/images?q=tbn:ANd9GcTDO8jmTrWyFtdbLDJlhkkaOgMx2q0FxIE0JGjACeTP_azgjR3l7w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4942" y="928670"/>
            <a:ext cx="3714776" cy="43577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992687830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5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" y="6792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3" y="6525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7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9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ixaDeTexto 2"/>
          <p:cNvSpPr txBox="1"/>
          <p:nvPr/>
        </p:nvSpPr>
        <p:spPr>
          <a:xfrm>
            <a:off x="1505569" y="3786190"/>
            <a:ext cx="6005507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>
                <a:solidFill>
                  <a:srgbClr val="FFC000"/>
                </a:solidFill>
                <a:latin typeface="Corbel" pitchFamily="34" charset="0"/>
              </a:rPr>
              <a:t>O ponto culminante das homenagens juninas é a festa do bumba-meu-boi, trazida pelos africanos e levada para diversas regiões do Maranhão.</a:t>
            </a:r>
            <a:endParaRPr lang="pt-BR" sz="2800" dirty="0">
              <a:solidFill>
                <a:srgbClr val="FFC000"/>
              </a:solidFill>
            </a:endParaRPr>
          </a:p>
          <a:p>
            <a:pPr algn="ctr"/>
            <a:endParaRPr lang="pt-BR" sz="2400" dirty="0">
              <a:solidFill>
                <a:srgbClr val="FFC000"/>
              </a:solidFill>
              <a:latin typeface="Corbel" pitchFamily="34" charset="0"/>
            </a:endParaRPr>
          </a:p>
        </p:txBody>
      </p:sp>
      <p:pic>
        <p:nvPicPr>
          <p:cNvPr id="1027" name="Picture 3" descr="C:\Users\Valberlino\Desktop\bumba meu boi do maranhã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289" y="642918"/>
            <a:ext cx="6215107" cy="307183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958521371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5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" y="6792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3" y="6525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7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9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ixaDeTexto 2"/>
          <p:cNvSpPr txBox="1"/>
          <p:nvPr/>
        </p:nvSpPr>
        <p:spPr>
          <a:xfrm>
            <a:off x="575395" y="857233"/>
            <a:ext cx="338437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>
                <a:solidFill>
                  <a:srgbClr val="FFC000"/>
                </a:solidFill>
                <a:latin typeface="Corbel" pitchFamily="34" charset="0"/>
              </a:rPr>
              <a:t>Sua origem é confirmada pelos cantos; ritmo fogoso e vibrante, fantasias vistosas com chapéus cobertos de fitas longas, golas e saiotes semelhantes às usadas nas tribos africanas, danças utilizando as ancas, braços e cabeças cobertos de pena, sobre passos miúdos e repisados encontrados também no samba e no tambor de crioula. </a:t>
            </a:r>
          </a:p>
        </p:txBody>
      </p:sp>
      <p:pic>
        <p:nvPicPr>
          <p:cNvPr id="4098" name="Picture 2" descr="C:\Users\Valberlino\Desktop\Nova pasta\matraca- sotaque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1000108"/>
            <a:ext cx="3714776" cy="51435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620491200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5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" y="6792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3" y="6525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7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9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aixaDeTexto 3"/>
          <p:cNvSpPr txBox="1"/>
          <p:nvPr/>
        </p:nvSpPr>
        <p:spPr>
          <a:xfrm>
            <a:off x="544645" y="873325"/>
            <a:ext cx="398025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>
                <a:solidFill>
                  <a:srgbClr val="FFC000"/>
                </a:solidFill>
              </a:rPr>
              <a:t>Em suma, o bumba-boi consiste na brincadeira que faz cantar,tocar e dançar em volta de uma carcaça de boi bailante, um agregado de pessoas que se tratam de brincantes. No início as suas  apresentações  aconteciam a partir do dia 24 de junho, finalizando no dia 30 do mesmo. </a:t>
            </a:r>
          </a:p>
        </p:txBody>
      </p:sp>
      <p:pic>
        <p:nvPicPr>
          <p:cNvPr id="14338" name="Picture 2" descr="C:\Users\Valberlino\Desktop\Bumba_Meu_Boi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7" y="1071547"/>
            <a:ext cx="3881439" cy="457203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620491200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5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" y="6792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3" y="6525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7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9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ixaDeTexto 2"/>
          <p:cNvSpPr txBox="1"/>
          <p:nvPr/>
        </p:nvSpPr>
        <p:spPr>
          <a:xfrm>
            <a:off x="168142" y="620688"/>
            <a:ext cx="8690138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400" dirty="0">
              <a:solidFill>
                <a:srgbClr val="FFC000"/>
              </a:solidFill>
            </a:endParaRPr>
          </a:p>
          <a:p>
            <a:endParaRPr lang="pt-BR" sz="2400" dirty="0">
              <a:solidFill>
                <a:srgbClr val="FFC000"/>
              </a:solidFill>
            </a:endParaRPr>
          </a:p>
          <a:p>
            <a:endParaRPr lang="pt-BR" sz="2400" dirty="0">
              <a:solidFill>
                <a:srgbClr val="FFC000"/>
              </a:solidFill>
            </a:endParaRPr>
          </a:p>
          <a:p>
            <a:endParaRPr lang="pt-BR" sz="2400" dirty="0">
              <a:solidFill>
                <a:srgbClr val="FFC000"/>
              </a:solidFill>
            </a:endParaRPr>
          </a:p>
          <a:p>
            <a:endParaRPr lang="pt-BR" sz="2400" dirty="0">
              <a:solidFill>
                <a:srgbClr val="FFC000"/>
              </a:solidFill>
            </a:endParaRPr>
          </a:p>
          <a:p>
            <a:endParaRPr lang="pt-BR" sz="2400" dirty="0">
              <a:solidFill>
                <a:srgbClr val="FFC000"/>
              </a:solidFill>
            </a:endParaRPr>
          </a:p>
          <a:p>
            <a:endParaRPr lang="pt-BR" sz="2400" dirty="0">
              <a:solidFill>
                <a:srgbClr val="FFC000"/>
              </a:solidFill>
            </a:endParaRPr>
          </a:p>
          <a:p>
            <a:endParaRPr lang="pt-BR" sz="2400" dirty="0">
              <a:solidFill>
                <a:srgbClr val="FFC000"/>
              </a:solidFill>
            </a:endParaRPr>
          </a:p>
          <a:p>
            <a:endParaRPr lang="pt-BR" sz="2400" dirty="0">
              <a:solidFill>
                <a:srgbClr val="FFC000"/>
              </a:solidFill>
            </a:endParaRPr>
          </a:p>
          <a:p>
            <a:endParaRPr lang="pt-BR" sz="2400" dirty="0">
              <a:solidFill>
                <a:srgbClr val="FFC000"/>
              </a:solidFill>
            </a:endParaRPr>
          </a:p>
          <a:p>
            <a:r>
              <a:rPr lang="pt-BR" sz="2400" dirty="0">
                <a:solidFill>
                  <a:srgbClr val="FFC000"/>
                </a:solidFill>
              </a:rPr>
              <a:t>Sotaque de zabumba:</a:t>
            </a:r>
          </a:p>
          <a:p>
            <a:r>
              <a:rPr lang="pt-BR" sz="2400" dirty="0">
                <a:solidFill>
                  <a:srgbClr val="FFC000"/>
                </a:solidFill>
              </a:rPr>
              <a:t>Ritmo original do bumba-boi e o mais antigo entre os sotaques, marca a forte presença africana na festa. As zabumbas, pandeirinhos e maracás constituem seu instrumental.</a:t>
            </a:r>
          </a:p>
          <a:p>
            <a:endParaRPr lang="pt-BR" sz="1200" dirty="0">
              <a:solidFill>
                <a:srgbClr val="FFC000"/>
              </a:solidFill>
            </a:endParaRPr>
          </a:p>
          <a:p>
            <a:endParaRPr lang="pt-BR" sz="2400" dirty="0">
              <a:solidFill>
                <a:srgbClr val="FFC000"/>
              </a:solidFill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7057837" y="75925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3</a:t>
            </a:r>
          </a:p>
        </p:txBody>
      </p:sp>
      <p:pic>
        <p:nvPicPr>
          <p:cNvPr id="1028" name="Picture 4" descr="C:\Users\Valberlino\Desktop\Nova pasta\ima zabumb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14744" y="1214422"/>
            <a:ext cx="4357718" cy="28575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29" name="Picture 5" descr="C:\Users\Valberlino\Desktop\Nova pasta\zabumba instrumento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7224" y="1142984"/>
            <a:ext cx="2571768" cy="296068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911883985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5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" y="6792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3" y="6525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7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9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ixaDeTexto 2"/>
          <p:cNvSpPr txBox="1"/>
          <p:nvPr/>
        </p:nvSpPr>
        <p:spPr>
          <a:xfrm>
            <a:off x="207402" y="692696"/>
            <a:ext cx="8722316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400" dirty="0">
              <a:solidFill>
                <a:srgbClr val="FFC000"/>
              </a:solidFill>
            </a:endParaRPr>
          </a:p>
          <a:p>
            <a:pPr algn="just"/>
            <a:endParaRPr lang="pt-BR" sz="2400" dirty="0">
              <a:solidFill>
                <a:srgbClr val="FFC000"/>
              </a:solidFill>
            </a:endParaRPr>
          </a:p>
          <a:p>
            <a:pPr algn="just"/>
            <a:endParaRPr lang="pt-BR" sz="2400" dirty="0">
              <a:solidFill>
                <a:srgbClr val="FFC000"/>
              </a:solidFill>
            </a:endParaRPr>
          </a:p>
          <a:p>
            <a:pPr algn="just"/>
            <a:endParaRPr lang="pt-BR" sz="2400" dirty="0">
              <a:solidFill>
                <a:srgbClr val="FFC000"/>
              </a:solidFill>
            </a:endParaRPr>
          </a:p>
          <a:p>
            <a:pPr algn="just"/>
            <a:endParaRPr lang="pt-BR" sz="2400" dirty="0">
              <a:solidFill>
                <a:srgbClr val="FFC000"/>
              </a:solidFill>
            </a:endParaRPr>
          </a:p>
          <a:p>
            <a:pPr algn="just"/>
            <a:endParaRPr lang="pt-BR" sz="2400" dirty="0">
              <a:solidFill>
                <a:srgbClr val="FFC000"/>
              </a:solidFill>
            </a:endParaRPr>
          </a:p>
          <a:p>
            <a:pPr algn="just"/>
            <a:endParaRPr lang="pt-BR" sz="2400" dirty="0">
              <a:solidFill>
                <a:srgbClr val="FFC000"/>
              </a:solidFill>
            </a:endParaRPr>
          </a:p>
          <a:p>
            <a:pPr algn="just"/>
            <a:endParaRPr lang="pt-BR" sz="2400" dirty="0">
              <a:solidFill>
                <a:srgbClr val="FFC000"/>
              </a:solidFill>
            </a:endParaRPr>
          </a:p>
          <a:p>
            <a:pPr algn="just"/>
            <a:endParaRPr lang="pt-BR" sz="2400" dirty="0">
              <a:solidFill>
                <a:srgbClr val="FFC000"/>
              </a:solidFill>
            </a:endParaRPr>
          </a:p>
          <a:p>
            <a:pPr algn="just"/>
            <a:r>
              <a:rPr lang="pt-BR" sz="2800" dirty="0">
                <a:solidFill>
                  <a:srgbClr val="FFC000"/>
                </a:solidFill>
              </a:rPr>
              <a:t>Sotaque de matraca:</a:t>
            </a:r>
          </a:p>
          <a:p>
            <a:pPr algn="just"/>
            <a:r>
              <a:rPr lang="pt-BR" sz="2800" dirty="0">
                <a:solidFill>
                  <a:srgbClr val="FFC000"/>
                </a:solidFill>
              </a:rPr>
              <a:t>O instrumento que dá nome ao sotaque é composto de dois pedaços de madeira. Além das matracas, o tambor-onça (espécie de cuíca com o som mais grave) e os pandeirões compõem a sua rítmica.</a:t>
            </a:r>
          </a:p>
          <a:p>
            <a:endParaRPr lang="pt-BR" sz="2400" dirty="0">
              <a:solidFill>
                <a:srgbClr val="FFC000"/>
              </a:solidFill>
            </a:endParaRPr>
          </a:p>
        </p:txBody>
      </p:sp>
      <p:pic>
        <p:nvPicPr>
          <p:cNvPr id="2050" name="Picture 2" descr="C:\Users\Valberlino\Desktop\Nova pasta\pandeirão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4282" y="1071546"/>
            <a:ext cx="2571768" cy="26432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1" name="Picture 3" descr="C:\Users\Valberlino\Desktop\Nova pasta\tambor onça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29322" y="1142984"/>
            <a:ext cx="3000396" cy="25003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2" name="Picture 4" descr="C:\Users\Valberlino\Desktop\Nova pasta\boi de matraca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86050" y="1142985"/>
            <a:ext cx="3143272" cy="25003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603424948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5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" y="6792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3" y="6525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7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9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ixaDeTexto 2"/>
          <p:cNvSpPr txBox="1"/>
          <p:nvPr/>
        </p:nvSpPr>
        <p:spPr>
          <a:xfrm>
            <a:off x="259773" y="1052736"/>
            <a:ext cx="8527069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800" b="1" dirty="0">
              <a:solidFill>
                <a:srgbClr val="FFC000"/>
              </a:solidFill>
            </a:endParaRPr>
          </a:p>
          <a:p>
            <a:endParaRPr lang="pt-BR" sz="2800" b="1" dirty="0">
              <a:solidFill>
                <a:srgbClr val="FFC000"/>
              </a:solidFill>
            </a:endParaRPr>
          </a:p>
          <a:p>
            <a:endParaRPr lang="pt-BR" sz="2800" b="1" dirty="0">
              <a:solidFill>
                <a:srgbClr val="FFC000"/>
              </a:solidFill>
            </a:endParaRPr>
          </a:p>
          <a:p>
            <a:endParaRPr lang="pt-BR" sz="2800" b="1" dirty="0">
              <a:solidFill>
                <a:srgbClr val="FFC000"/>
              </a:solidFill>
            </a:endParaRPr>
          </a:p>
          <a:p>
            <a:endParaRPr lang="pt-BR" sz="2800" b="1" dirty="0">
              <a:solidFill>
                <a:srgbClr val="FFC000"/>
              </a:solidFill>
            </a:endParaRPr>
          </a:p>
          <a:p>
            <a:endParaRPr lang="pt-BR" sz="2800" b="1" dirty="0">
              <a:solidFill>
                <a:srgbClr val="FFC000"/>
              </a:solidFill>
            </a:endParaRPr>
          </a:p>
          <a:p>
            <a:endParaRPr lang="pt-BR" sz="2800" b="1" dirty="0">
              <a:solidFill>
                <a:srgbClr val="FFC000"/>
              </a:solidFill>
            </a:endParaRPr>
          </a:p>
          <a:p>
            <a:r>
              <a:rPr lang="pt-BR" sz="2800" b="1" dirty="0">
                <a:solidFill>
                  <a:srgbClr val="FFC000"/>
                </a:solidFill>
              </a:rPr>
              <a:t>Sotaque da baixada ou de </a:t>
            </a:r>
            <a:r>
              <a:rPr lang="pt-BR" sz="2800" b="1" dirty="0" err="1">
                <a:solidFill>
                  <a:srgbClr val="FFC000"/>
                </a:solidFill>
              </a:rPr>
              <a:t>Pindaré</a:t>
            </a:r>
            <a:r>
              <a:rPr lang="pt-BR" sz="2800" b="1" dirty="0">
                <a:solidFill>
                  <a:srgbClr val="FFC000"/>
                </a:solidFill>
              </a:rPr>
              <a:t>:</a:t>
            </a:r>
          </a:p>
          <a:p>
            <a:r>
              <a:rPr lang="pt-BR" sz="2800" b="1" dirty="0">
                <a:solidFill>
                  <a:srgbClr val="FFC000"/>
                </a:solidFill>
              </a:rPr>
              <a:t>Embalado por matracas de cordel e pandeiros menores. Neste sotaque o grande destaque está com  o personagem </a:t>
            </a:r>
            <a:r>
              <a:rPr lang="pt-BR" sz="2800" b="1" dirty="0" err="1">
                <a:solidFill>
                  <a:srgbClr val="FFC000"/>
                </a:solidFill>
              </a:rPr>
              <a:t>cazumbá</a:t>
            </a:r>
            <a:r>
              <a:rPr lang="pt-BR" sz="2800" b="1" dirty="0">
                <a:solidFill>
                  <a:srgbClr val="FFC000"/>
                </a:solidFill>
              </a:rPr>
              <a:t>.</a:t>
            </a:r>
          </a:p>
          <a:p>
            <a:endParaRPr lang="pt-BR" sz="2400" dirty="0">
              <a:solidFill>
                <a:srgbClr val="FFC000"/>
              </a:solidFill>
            </a:endParaRPr>
          </a:p>
        </p:txBody>
      </p:sp>
      <p:pic>
        <p:nvPicPr>
          <p:cNvPr id="3075" name="Picture 3" descr="C:\Users\Valberlino\Desktop\Nova pasta\boi da baixada ou pidaré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00100" y="857232"/>
            <a:ext cx="6786610" cy="32366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603424948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5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" y="6792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3" y="6525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7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9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ixaDeTexto 2"/>
          <p:cNvSpPr txBox="1"/>
          <p:nvPr/>
        </p:nvSpPr>
        <p:spPr>
          <a:xfrm>
            <a:off x="251520" y="836713"/>
            <a:ext cx="832100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400" b="1" dirty="0">
              <a:solidFill>
                <a:srgbClr val="FFC000"/>
              </a:solidFill>
              <a:latin typeface="Corbel" pitchFamily="34" charset="0"/>
            </a:endParaRPr>
          </a:p>
          <a:p>
            <a:pPr algn="just"/>
            <a:endParaRPr lang="pt-BR" sz="2400" b="1" dirty="0">
              <a:solidFill>
                <a:srgbClr val="FFC000"/>
              </a:solidFill>
              <a:latin typeface="Corbel" pitchFamily="34" charset="0"/>
            </a:endParaRPr>
          </a:p>
          <a:p>
            <a:pPr algn="just"/>
            <a:endParaRPr lang="pt-BR" sz="2400" b="1" dirty="0">
              <a:solidFill>
                <a:srgbClr val="FFC000"/>
              </a:solidFill>
              <a:latin typeface="Corbel" pitchFamily="34" charset="0"/>
            </a:endParaRPr>
          </a:p>
          <a:p>
            <a:pPr algn="just"/>
            <a:endParaRPr lang="pt-BR" sz="2400" b="1" dirty="0">
              <a:solidFill>
                <a:srgbClr val="FFC000"/>
              </a:solidFill>
              <a:latin typeface="Corbel" pitchFamily="34" charset="0"/>
            </a:endParaRPr>
          </a:p>
          <a:p>
            <a:pPr algn="just"/>
            <a:endParaRPr lang="pt-BR" sz="2400" b="1" dirty="0">
              <a:solidFill>
                <a:srgbClr val="FFC000"/>
              </a:solidFill>
              <a:latin typeface="Corbel" pitchFamily="34" charset="0"/>
            </a:endParaRPr>
          </a:p>
          <a:p>
            <a:pPr algn="just"/>
            <a:endParaRPr lang="pt-BR" sz="2400" b="1" dirty="0">
              <a:solidFill>
                <a:srgbClr val="FFC000"/>
              </a:solidFill>
              <a:latin typeface="Corbel" pitchFamily="34" charset="0"/>
            </a:endParaRPr>
          </a:p>
          <a:p>
            <a:pPr algn="just"/>
            <a:endParaRPr lang="pt-BR" sz="2400" b="1" dirty="0">
              <a:solidFill>
                <a:srgbClr val="FFC000"/>
              </a:solidFill>
              <a:latin typeface="Corbel" pitchFamily="34" charset="0"/>
            </a:endParaRPr>
          </a:p>
          <a:p>
            <a:pPr algn="just"/>
            <a:endParaRPr lang="pt-BR" sz="2400" b="1" dirty="0">
              <a:solidFill>
                <a:srgbClr val="FFC000"/>
              </a:solidFill>
              <a:latin typeface="Corbel" pitchFamily="34" charset="0"/>
            </a:endParaRPr>
          </a:p>
          <a:p>
            <a:pPr algn="just"/>
            <a:endParaRPr lang="pt-BR" sz="2400" b="1" dirty="0">
              <a:solidFill>
                <a:srgbClr val="FFC000"/>
              </a:solidFill>
              <a:latin typeface="Corbel" pitchFamily="34" charset="0"/>
            </a:endParaRPr>
          </a:p>
          <a:p>
            <a:pPr algn="just"/>
            <a:endParaRPr lang="pt-BR" sz="2400" b="1" dirty="0">
              <a:solidFill>
                <a:srgbClr val="FFC000"/>
              </a:solidFill>
              <a:latin typeface="Corbel" pitchFamily="34" charset="0"/>
            </a:endParaRPr>
          </a:p>
          <a:p>
            <a:pPr algn="just"/>
            <a:r>
              <a:rPr lang="pt-BR" sz="2400" b="1" dirty="0" err="1">
                <a:solidFill>
                  <a:srgbClr val="FFC000"/>
                </a:solidFill>
                <a:latin typeface="Corbel" pitchFamily="34" charset="0"/>
              </a:rPr>
              <a:t>Costa-de-mão</a:t>
            </a:r>
            <a:r>
              <a:rPr lang="pt-BR" sz="2400" b="1" dirty="0">
                <a:solidFill>
                  <a:srgbClr val="FFC000"/>
                </a:solidFill>
                <a:latin typeface="Corbel" pitchFamily="34" charset="0"/>
              </a:rPr>
              <a:t>:</a:t>
            </a:r>
          </a:p>
          <a:p>
            <a:pPr algn="just"/>
            <a:r>
              <a:rPr lang="pt-BR" sz="2400" dirty="0">
                <a:solidFill>
                  <a:srgbClr val="FFC000"/>
                </a:solidFill>
              </a:rPr>
              <a:t>Típico da região de Cururupu, ganhou este nome devido aos pequenos pandeiros que são tocados com a costa da mão. Zabumbas, caixas e maracás completam o conjunto percussivo.</a:t>
            </a:r>
          </a:p>
          <a:p>
            <a:endParaRPr lang="pt-BR" sz="2400" dirty="0">
              <a:solidFill>
                <a:srgbClr val="FFC000"/>
              </a:solidFill>
            </a:endParaRPr>
          </a:p>
        </p:txBody>
      </p:sp>
      <p:pic>
        <p:nvPicPr>
          <p:cNvPr id="5122" name="Picture 2" descr="C:\Users\Valberlino\Desktop\Nova pasta\costa de mão-boi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857232"/>
            <a:ext cx="6643734" cy="36179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603424948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5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" y="6792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3" y="6525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7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9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ixaDeTexto 2"/>
          <p:cNvSpPr txBox="1"/>
          <p:nvPr/>
        </p:nvSpPr>
        <p:spPr>
          <a:xfrm>
            <a:off x="194515" y="764704"/>
            <a:ext cx="8806641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400" b="1" dirty="0">
              <a:solidFill>
                <a:srgbClr val="FFC000"/>
              </a:solidFill>
            </a:endParaRPr>
          </a:p>
          <a:p>
            <a:pPr algn="just"/>
            <a:endParaRPr lang="pt-BR" sz="2400" b="1" dirty="0">
              <a:solidFill>
                <a:srgbClr val="FFC000"/>
              </a:solidFill>
            </a:endParaRPr>
          </a:p>
          <a:p>
            <a:pPr algn="just"/>
            <a:endParaRPr lang="pt-BR" sz="2400" b="1" dirty="0">
              <a:solidFill>
                <a:srgbClr val="FFC000"/>
              </a:solidFill>
            </a:endParaRPr>
          </a:p>
          <a:p>
            <a:pPr algn="just"/>
            <a:endParaRPr lang="pt-BR" sz="2400" b="1" dirty="0">
              <a:solidFill>
                <a:srgbClr val="FFC000"/>
              </a:solidFill>
            </a:endParaRPr>
          </a:p>
          <a:p>
            <a:pPr algn="just"/>
            <a:endParaRPr lang="pt-BR" sz="2400" b="1" dirty="0">
              <a:solidFill>
                <a:srgbClr val="FFC000"/>
              </a:solidFill>
            </a:endParaRPr>
          </a:p>
          <a:p>
            <a:pPr algn="just"/>
            <a:endParaRPr lang="pt-BR" sz="2400" b="1" dirty="0">
              <a:solidFill>
                <a:srgbClr val="FFC000"/>
              </a:solidFill>
            </a:endParaRPr>
          </a:p>
          <a:p>
            <a:pPr algn="just"/>
            <a:endParaRPr lang="pt-BR" sz="2400" b="1" dirty="0">
              <a:solidFill>
                <a:srgbClr val="FFC000"/>
              </a:solidFill>
            </a:endParaRPr>
          </a:p>
          <a:p>
            <a:pPr algn="just"/>
            <a:endParaRPr lang="pt-BR" sz="2400" b="1" dirty="0">
              <a:solidFill>
                <a:srgbClr val="FFC000"/>
              </a:solidFill>
            </a:endParaRPr>
          </a:p>
          <a:p>
            <a:pPr algn="just"/>
            <a:endParaRPr lang="pt-BR" sz="2400" b="1" dirty="0">
              <a:solidFill>
                <a:srgbClr val="FFC000"/>
              </a:solidFill>
            </a:endParaRPr>
          </a:p>
          <a:p>
            <a:pPr algn="just"/>
            <a:endParaRPr lang="pt-BR" sz="2400" b="1" dirty="0">
              <a:solidFill>
                <a:srgbClr val="FFC000"/>
              </a:solidFill>
            </a:endParaRPr>
          </a:p>
          <a:p>
            <a:pPr algn="just"/>
            <a:r>
              <a:rPr lang="pt-BR" sz="2400" b="1" dirty="0">
                <a:solidFill>
                  <a:srgbClr val="FFC000"/>
                </a:solidFill>
              </a:rPr>
              <a:t>Sotaque de orquestra:</a:t>
            </a:r>
          </a:p>
          <a:p>
            <a:pPr algn="just"/>
            <a:r>
              <a:rPr lang="pt-BR" sz="2400" b="1" dirty="0">
                <a:solidFill>
                  <a:srgbClr val="FFC000"/>
                </a:solidFill>
              </a:rPr>
              <a:t>Ao incorporar outras influências musicais, o bumba-boi neste sotaque ganhou o acompanhamento de diversos instrumentos de sopro (clarinete,flauta transversal, trompete, trombone, </a:t>
            </a:r>
            <a:r>
              <a:rPr lang="pt-BR" sz="2400" b="1" dirty="0" err="1">
                <a:solidFill>
                  <a:srgbClr val="FFC000"/>
                </a:solidFill>
              </a:rPr>
              <a:t>bombardino</a:t>
            </a:r>
            <a:r>
              <a:rPr lang="pt-BR" sz="2400" b="1" dirty="0">
                <a:solidFill>
                  <a:srgbClr val="FFC000"/>
                </a:solidFill>
              </a:rPr>
              <a:t> e saxofone) e de cordas (rabeca, violino, banjo tenor, banjo cavaco e violão).</a:t>
            </a:r>
            <a:endParaRPr lang="pt-BR" sz="2400" dirty="0">
              <a:solidFill>
                <a:srgbClr val="FFC000"/>
              </a:solidFill>
            </a:endParaRPr>
          </a:p>
          <a:p>
            <a:endParaRPr lang="pt-BR" dirty="0"/>
          </a:p>
        </p:txBody>
      </p:sp>
      <p:pic>
        <p:nvPicPr>
          <p:cNvPr id="1026" name="Picture 2" descr="C:\Users\Valberlino\Desktop\Nova pasta\tenor_banjos_a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6200000">
            <a:off x="5913455" y="1873233"/>
            <a:ext cx="3275013" cy="138588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27" name="Picture 3" descr="C:\Users\Valberlino\Desktop\Nova pasta\1294974332_156919533_1-Fotos-de--reparos-conserto-venda-instrumentos-musicais-sax-trombone-trompete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00298" y="928670"/>
            <a:ext cx="4071966" cy="314327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28" name="Picture 4" descr="C:\Users\Valberlino\Desktop\Nova pasta\Rabeca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6200000">
            <a:off x="-52944" y="1910276"/>
            <a:ext cx="3177658" cy="121444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603424948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Personalizada 12">
      <a:dk1>
        <a:sysClr val="windowText" lastClr="000000"/>
      </a:dk1>
      <a:lt1>
        <a:srgbClr val="262626"/>
      </a:lt1>
      <a:dk2>
        <a:srgbClr val="595959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2255</TotalTime>
  <Words>597</Words>
  <Application>Microsoft Office PowerPoint</Application>
  <PresentationFormat>Apresentação na tela (4:3)</PresentationFormat>
  <Paragraphs>118</Paragraphs>
  <Slides>11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Corbel</vt:lpstr>
      <vt:lpstr>Office Theme</vt:lpstr>
      <vt:lpstr>1_Office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alanmolnar</dc:creator>
  <cp:lastModifiedBy>Admin</cp:lastModifiedBy>
  <cp:revision>289</cp:revision>
  <dcterms:created xsi:type="dcterms:W3CDTF">2010-09-01T18:01:12Z</dcterms:created>
  <dcterms:modified xsi:type="dcterms:W3CDTF">2025-01-03T19:35:33Z</dcterms:modified>
</cp:coreProperties>
</file>