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9" r:id="rId3"/>
    <p:sldId id="330" r:id="rId4"/>
    <p:sldId id="342" r:id="rId5"/>
    <p:sldId id="343" r:id="rId6"/>
    <p:sldId id="345" r:id="rId7"/>
    <p:sldId id="347" r:id="rId8"/>
    <p:sldId id="348" r:id="rId9"/>
    <p:sldId id="349" r:id="rId10"/>
    <p:sldId id="350" r:id="rId11"/>
    <p:sldId id="351" r:id="rId12"/>
    <p:sldId id="352" r:id="rId13"/>
    <p:sldId id="346" r:id="rId14"/>
    <p:sldId id="341" r:id="rId15"/>
    <p:sldId id="331" r:id="rId16"/>
    <p:sldId id="332" r:id="rId17"/>
    <p:sldId id="333" r:id="rId18"/>
    <p:sldId id="353" r:id="rId19"/>
    <p:sldId id="354" r:id="rId20"/>
    <p:sldId id="355" r:id="rId21"/>
    <p:sldId id="35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99"/>
    <a:srgbClr val="FF9900"/>
    <a:srgbClr val="CCFF33"/>
    <a:srgbClr val="37BCFF"/>
    <a:srgbClr val="66CCFF"/>
    <a:srgbClr val="A08ECE"/>
    <a:srgbClr val="AC9AC2"/>
    <a:srgbClr val="000000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8E1C-2662-4E6E-A1FD-77715E78031E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FC9CF-D339-4A1B-9AF2-43BD7CEDA5C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3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20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53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67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25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54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7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9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60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89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90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0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36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9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8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69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1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23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3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FC9CF-D339-4A1B-9AF2-43BD7CEDA5C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5108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5509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4385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514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7247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9677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7514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5961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3070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8932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7282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0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openxmlformats.org/officeDocument/2006/relationships/hyperlink" Target="http://www.imagetica.net/blog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agética\Downloads\afro_06_vanessadlim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8161"/>
            <a:ext cx="9134170" cy="68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12608" y="3308020"/>
            <a:ext cx="7396939" cy="3073305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 flipH="1">
            <a:off x="1428633" y="5668934"/>
            <a:ext cx="69495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9"/>
          <p:cNvSpPr txBox="1"/>
          <p:nvPr/>
        </p:nvSpPr>
        <p:spPr>
          <a:xfrm>
            <a:off x="1302230" y="3205422"/>
            <a:ext cx="7050294" cy="93871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500" b="1" dirty="0" err="1">
                <a:solidFill>
                  <a:srgbClr val="FFC000"/>
                </a:solidFill>
              </a:rPr>
              <a:t>Ritmos</a:t>
            </a:r>
            <a:r>
              <a:rPr lang="en-US" sz="5500" b="1" dirty="0">
                <a:solidFill>
                  <a:srgbClr val="FFC000"/>
                </a:solidFill>
              </a:rPr>
              <a:t> Afro-</a:t>
            </a:r>
            <a:r>
              <a:rPr lang="en-US" sz="5500" b="1" dirty="0" err="1">
                <a:solidFill>
                  <a:srgbClr val="FFC000"/>
                </a:solidFill>
              </a:rPr>
              <a:t>brasileiros</a:t>
            </a:r>
            <a:endParaRPr lang="en-US" sz="5500" b="1" dirty="0">
              <a:solidFill>
                <a:srgbClr val="FFC000"/>
              </a:solidFill>
            </a:endParaRPr>
          </a:p>
        </p:txBody>
      </p:sp>
      <p:sp>
        <p:nvSpPr>
          <p:cNvPr id="41" name="TextBox 19"/>
          <p:cNvSpPr txBox="1"/>
          <p:nvPr/>
        </p:nvSpPr>
        <p:spPr>
          <a:xfrm>
            <a:off x="1343301" y="4653133"/>
            <a:ext cx="6741076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UNIVERSIDADE FEDERAL DO MARANHÃO</a:t>
            </a: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CENTRO DE CIÊNCIAS HUMANAS – DEPARTAMENTO DE ARTES</a:t>
            </a: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CENTRO DE ENSINO LICEU MARANHENSE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28" name="Conector reto 27"/>
          <p:cNvCxnSpPr/>
          <p:nvPr/>
        </p:nvCxnSpPr>
        <p:spPr>
          <a:xfrm flipH="1">
            <a:off x="1402977" y="4581125"/>
            <a:ext cx="69495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9"/>
          <p:cNvSpPr txBox="1"/>
          <p:nvPr/>
        </p:nvSpPr>
        <p:spPr>
          <a:xfrm>
            <a:off x="1356625" y="4149077"/>
            <a:ext cx="6334042" cy="4001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PIBID - </a:t>
            </a:r>
            <a:r>
              <a:rPr lang="pt-BR" sz="1500" b="1" dirty="0">
                <a:solidFill>
                  <a:schemeClr val="bg1"/>
                </a:solidFill>
              </a:rPr>
              <a:t>PROGRAMA INSTITUCIONAL DE BOLSAS DE INICIAÇÃO À DOCÊNCIA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365314" y="5746004"/>
            <a:ext cx="4169347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1500" b="1" dirty="0">
                <a:solidFill>
                  <a:schemeClr val="bg1"/>
                </a:solidFill>
              </a:rPr>
              <a:t>Coordenador / UFMA: </a:t>
            </a:r>
            <a:r>
              <a:rPr lang="pt-BR" sz="1500" dirty="0">
                <a:solidFill>
                  <a:schemeClr val="bg1"/>
                </a:solidFill>
              </a:rPr>
              <a:t>Prof. </a:t>
            </a:r>
            <a:r>
              <a:rPr lang="pt-BR" sz="1500">
                <a:solidFill>
                  <a:schemeClr val="bg1"/>
                </a:solidFill>
              </a:rPr>
              <a:t>Daniel Lemos</a:t>
            </a:r>
            <a:endParaRPr lang="pt-BR" sz="1500" dirty="0">
              <a:solidFill>
                <a:schemeClr val="bg1"/>
              </a:solidFill>
            </a:endParaRPr>
          </a:p>
          <a:p>
            <a:r>
              <a:rPr lang="pt-BR" sz="1500" b="1" dirty="0">
                <a:solidFill>
                  <a:schemeClr val="bg1"/>
                </a:solidFill>
              </a:rPr>
              <a:t>Supervisor / Liceu Maranhense: </a:t>
            </a:r>
            <a:r>
              <a:rPr lang="pt-BR" sz="1500" dirty="0">
                <a:solidFill>
                  <a:schemeClr val="bg1"/>
                </a:solidFill>
              </a:rPr>
              <a:t>Prof. Garcia Junior</a:t>
            </a:r>
          </a:p>
        </p:txBody>
      </p:sp>
      <p:pic>
        <p:nvPicPr>
          <p:cNvPr id="6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723773" y="4355324"/>
            <a:ext cx="3073305" cy="9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221671" y="6518344"/>
            <a:ext cx="7158641" cy="295032"/>
            <a:chOff x="458064" y="6444828"/>
            <a:chExt cx="7158641" cy="295032"/>
          </a:xfrm>
        </p:grpSpPr>
        <p:grpSp>
          <p:nvGrpSpPr>
            <p:cNvPr id="2" name="Grupo 1"/>
            <p:cNvGrpSpPr/>
            <p:nvPr/>
          </p:nvGrpSpPr>
          <p:grpSpPr>
            <a:xfrm>
              <a:off x="1095753" y="6444828"/>
              <a:ext cx="6520952" cy="283789"/>
              <a:chOff x="2195736" y="6257458"/>
              <a:chExt cx="6520952" cy="283789"/>
            </a:xfrm>
          </p:grpSpPr>
          <p:sp>
            <p:nvSpPr>
              <p:cNvPr id="14" name="TextBox 13">
                <a:hlinkClick r:id="rId5"/>
              </p:cNvPr>
              <p:cNvSpPr txBox="1"/>
              <p:nvPr/>
            </p:nvSpPr>
            <p:spPr>
              <a:xfrm>
                <a:off x="2229848" y="6263396"/>
                <a:ext cx="17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white"/>
                    </a:solidFill>
                  </a:rPr>
                  <a:t>www.imagetica.net/blog</a:t>
                </a:r>
              </a:p>
            </p:txBody>
          </p:sp>
          <p:sp>
            <p:nvSpPr>
              <p:cNvPr id="25" name="TextBox 13"/>
              <p:cNvSpPr txBox="1"/>
              <p:nvPr/>
            </p:nvSpPr>
            <p:spPr>
              <a:xfrm>
                <a:off x="4103791" y="6264248"/>
                <a:ext cx="15410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white"/>
                    </a:solidFill>
                  </a:rPr>
                  <a:t>garcia@imagetica.net</a:t>
                </a:r>
              </a:p>
            </p:txBody>
          </p:sp>
          <p:sp>
            <p:nvSpPr>
              <p:cNvPr id="26" name="TextBox 13"/>
              <p:cNvSpPr txBox="1"/>
              <p:nvPr/>
            </p:nvSpPr>
            <p:spPr>
              <a:xfrm>
                <a:off x="5859168" y="6257458"/>
                <a:ext cx="13322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white"/>
                    </a:solidFill>
                  </a:rPr>
                  <a:t>@</a:t>
                </a:r>
                <a:r>
                  <a:rPr lang="en-US" sz="1200" dirty="0" err="1">
                    <a:solidFill>
                      <a:prstClr val="white"/>
                    </a:solidFill>
                  </a:rPr>
                  <a:t>imageticadesign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extBox 13"/>
              <p:cNvSpPr txBox="1"/>
              <p:nvPr/>
            </p:nvSpPr>
            <p:spPr>
              <a:xfrm>
                <a:off x="7469423" y="6257458"/>
                <a:ext cx="12472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err="1">
                    <a:solidFill>
                      <a:prstClr val="white"/>
                    </a:solidFill>
                  </a:rPr>
                  <a:t>Imagética</a:t>
                </a:r>
                <a:r>
                  <a:rPr lang="en-US" sz="1200" dirty="0">
                    <a:solidFill>
                      <a:prstClr val="white"/>
                    </a:solidFill>
                  </a:rPr>
                  <a:t> Design</a:t>
                </a:r>
              </a:p>
            </p:txBody>
          </p:sp>
          <p:pic>
            <p:nvPicPr>
              <p:cNvPr id="1027" name="Picture 3" descr="E:\Imagética Trabalhos\Motobrax\icon_fcebook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6547" y="6339315"/>
                <a:ext cx="146747" cy="146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E:\Imagética Trabalhos\Motobrax\icon_site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6" y="6311652"/>
                <a:ext cx="72555" cy="173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 descr="E:\Imagética Trabalhos\Motobrax\icon_email.pn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51617">
                <a:off x="4004728" y="6352817"/>
                <a:ext cx="122341" cy="156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Picture 7" descr="E:\Imagens\Design\Banco de vetores\twitter_newbird_branco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90" y="6332316"/>
                <a:ext cx="209816" cy="1585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TextBox 19"/>
            <p:cNvSpPr txBox="1"/>
            <p:nvPr/>
          </p:nvSpPr>
          <p:spPr>
            <a:xfrm>
              <a:off x="458064" y="6462861"/>
              <a:ext cx="657552" cy="27699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Design: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186554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628422" y="710791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C000"/>
                </a:solidFill>
                <a:cs typeface="Calibri"/>
              </a:rPr>
              <a:t>Tambor </a:t>
            </a:r>
            <a:r>
              <a:rPr lang="pt-BR" sz="2400" b="1" dirty="0">
                <a:solidFill>
                  <a:srgbClr val="FFC000"/>
                </a:solidFill>
              </a:rPr>
              <a:t>de Mina</a:t>
            </a:r>
            <a:endParaRPr lang="pt-BR" dirty="0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13" y="1104490"/>
            <a:ext cx="4320480" cy="48299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31180" y="1258691"/>
            <a:ext cx="3647949" cy="549381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sz="2700">
                <a:solidFill>
                  <a:srgbClr val="FFC000"/>
                </a:solidFill>
                <a:latin typeface="Times New Roman"/>
                <a:cs typeface="Calibri"/>
              </a:rPr>
              <a:t>Tambor de Mina é mais um dos inúmeros ritmos afros que ocorrem no Maranhão. E não diferente dos demais, este também tem o grande caráter religioso, na verdade recebendo a definição de religião. Religião esta voltada </a:t>
            </a:r>
            <a:r>
              <a:rPr lang="pt-BR" sz="2700">
                <a:solidFill>
                  <a:srgbClr val="FFC000"/>
                </a:solidFill>
                <a:latin typeface="Times New Roman"/>
              </a:rPr>
              <a:t>para a ancestralidade, sendo iniciática e de transe ou possessão.</a:t>
            </a:r>
            <a:endParaRPr lang="pt-BR" sz="27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8783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378557" y="3877786"/>
            <a:ext cx="4987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C000"/>
                </a:solidFill>
                <a:latin typeface="Times New Roman"/>
                <a:cs typeface="Calibri"/>
              </a:rPr>
              <a:t>Existe dois modelos principais </a:t>
            </a:r>
            <a:r>
              <a:rPr lang="pt-BR" sz="2400" dirty="0">
                <a:solidFill>
                  <a:srgbClr val="FFC000"/>
                </a:solidFill>
                <a:latin typeface="Times New Roman"/>
              </a:rPr>
              <a:t>de Tambor de Mina no Maranhão. O mina-jêje e o mina-nagô. Onde o primeiro parece ser o mais antigo, estabelecendo-se na Casa Grande das Minas-Jêje</a:t>
            </a:r>
            <a:r>
              <a:rPr lang="pt-BR" sz="2400" dirty="0">
                <a:solidFill>
                  <a:srgbClr val="FFC000"/>
                </a:solidFill>
              </a:rPr>
              <a:t> </a:t>
            </a:r>
            <a:r>
              <a:rPr lang="pt-BR" sz="2400" dirty="0">
                <a:solidFill>
                  <a:srgbClr val="FFC000"/>
                </a:solidFill>
                <a:latin typeface="Times New Roman"/>
              </a:rPr>
              <a:t>.</a:t>
            </a:r>
          </a:p>
          <a:p>
            <a:endParaRPr lang="pt-BR" sz="2400" dirty="0">
              <a:solidFill>
                <a:srgbClr val="FFC000"/>
              </a:solidFill>
            </a:endParaRPr>
          </a:p>
        </p:txBody>
      </p:sp>
      <p:pic>
        <p:nvPicPr>
          <p:cNvPr id="4" name="Imagem 3" descr="3452012244_4d98366f9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646" y="959823"/>
            <a:ext cx="3775968" cy="2514794"/>
          </a:xfrm>
          <a:prstGeom prst="rect">
            <a:avLst/>
          </a:prstGeom>
        </p:spPr>
      </p:pic>
      <p:pic>
        <p:nvPicPr>
          <p:cNvPr id="6" name="Imagem 5" descr="PQAAACt9AdIW_gKqMYd2fDUZIRYrFrCcFP-T_V35DelPZfVcMRntcsJ3QbGgtr1eYLg_WpHLuvIKguLJ58kztfY92sUAm1T1UL7gDhmNwHBgNUroKP6mxsLnx3p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238" y="2822158"/>
            <a:ext cx="3521284" cy="26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8783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4425320" y="193818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6920" y="553866"/>
            <a:ext cx="2941638" cy="67403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pt-BR" sz="2700">
                <a:solidFill>
                  <a:srgbClr val="FFC000"/>
                </a:solidFill>
                <a:latin typeface="Times New Roman"/>
                <a:cs typeface="Calibri"/>
              </a:rPr>
              <a:t>Lembrando o Tambor de Crioula, o Tambor de Mina-Jêje também é impulsionado por três tambores (hum, humpli e gumpli) batidos com as mãos e com aguidaví. São também acompanhados por um ferro (gã) e por cabaças pequenas revestidas por fitas coloridas.</a:t>
            </a:r>
            <a:endParaRPr lang="pt-BR" sz="2700">
              <a:solidFill>
                <a:srgbClr val="FFC000"/>
              </a:solidFill>
            </a:endParaRPr>
          </a:p>
        </p:txBody>
      </p:sp>
      <p:pic>
        <p:nvPicPr>
          <p:cNvPr id="5" name="Imagem 4" descr="3855392862_c2b79d5f3f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403" y="617240"/>
            <a:ext cx="3031866" cy="2019656"/>
          </a:xfrm>
          <a:prstGeom prst="rect">
            <a:avLst/>
          </a:prstGeom>
        </p:spPr>
      </p:pic>
      <p:pic>
        <p:nvPicPr>
          <p:cNvPr id="6" name="Imagem 5" descr="4749226347_c7558cd08d_z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802" y="2562887"/>
            <a:ext cx="3196464" cy="2045294"/>
          </a:xfrm>
          <a:prstGeom prst="rect">
            <a:avLst/>
          </a:prstGeom>
        </p:spPr>
      </p:pic>
      <p:pic>
        <p:nvPicPr>
          <p:cNvPr id="7" name="Imagem 6" descr="music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25" y="4662173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8398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193563" y="2232704"/>
            <a:ext cx="36005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  <a:buFont typeface="Wingdings 2" charset="2"/>
              <a:buChar char=""/>
            </a:pPr>
            <a:r>
              <a:rPr lang="pt-BR" sz="2400" dirty="0">
                <a:solidFill>
                  <a:srgbClr val="FFC000"/>
                </a:solidFill>
                <a:latin typeface="Times New Roman"/>
              </a:rPr>
              <a:t>Na casa da Mina  de Nagô  o que muda são as entidades cultuadas. Onde os cantos  se dão em nagô para entidades jêjess, ou em português para entidades gentis e caboclass</a:t>
            </a:r>
            <a:r>
              <a:rPr lang="pt-BR" sz="2400" dirty="0">
                <a:solidFill>
                  <a:srgbClr val="FFC000"/>
                </a:solidFill>
                <a:latin typeface="Corbel"/>
              </a:rPr>
              <a:t>.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IMGP47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546" y="1471962"/>
            <a:ext cx="5243850" cy="39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799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250296" y="2284708"/>
            <a:ext cx="33124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pt-BR" sz="2400" dirty="0" err="1">
                <a:solidFill>
                  <a:srgbClr val="FFC000"/>
                </a:solidFill>
                <a:latin typeface="Times New Roman"/>
              </a:rPr>
              <a:t>Nas demais casas de tambor de mina do Maranhão, difundiu-se o modelo da Casa de Nagô. Onde cultuam-se entidades voduns, orixás e caboclos</a:t>
            </a:r>
            <a:r>
              <a:rPr lang="pt-BR" sz="2400" dirty="0">
                <a:solidFill>
                  <a:srgbClr val="FFC000"/>
                </a:solidFill>
                <a:latin typeface="Times New Roman"/>
              </a:rPr>
              <a:t>. Cantam-se em nagô e português.</a:t>
            </a:r>
            <a:endParaRPr lang="pt-BR" sz="2400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images (3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124" y="3254127"/>
            <a:ext cx="5415656" cy="3603873"/>
          </a:xfrm>
          <a:prstGeom prst="rect">
            <a:avLst/>
          </a:prstGeom>
        </p:spPr>
      </p:pic>
      <p:pic>
        <p:nvPicPr>
          <p:cNvPr id="4" name="Imagem 3" descr="tambor_min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674388"/>
            <a:ext cx="5436096" cy="26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2137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467436" y="2447563"/>
            <a:ext cx="3312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pt-BR" sz="2400" dirty="0" err="1">
                <a:solidFill>
                  <a:srgbClr val="FFC000"/>
                </a:solidFill>
                <a:latin typeface="Times New Roman"/>
              </a:rPr>
              <a:t>No </a:t>
            </a:r>
            <a:r>
              <a:rPr lang="pt-BR" sz="2400" dirty="0">
                <a:solidFill>
                  <a:srgbClr val="FFC000"/>
                </a:solidFill>
                <a:latin typeface="Times New Roman"/>
              </a:rPr>
              <a:t>tambor de Mina quase noventa por cento dos participantes são do sexo feminino. Havendo assim um matriarcado.</a:t>
            </a:r>
            <a:endParaRPr lang="pt-BR" sz="2400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3855511013_d9df368f3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127" y="614136"/>
            <a:ext cx="5364087" cy="3132626"/>
          </a:xfrm>
          <a:prstGeom prst="rect">
            <a:avLst/>
          </a:prstGeom>
        </p:spPr>
      </p:pic>
      <p:pic>
        <p:nvPicPr>
          <p:cNvPr id="4" name="Imagem 3" descr="IMGP473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009" y="3800475"/>
            <a:ext cx="5309891" cy="30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2137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467436" y="692349"/>
            <a:ext cx="33124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pt-BR" sz="2400" b="1" dirty="0" err="1">
                <a:solidFill>
                  <a:srgbClr val="FFC000"/>
                </a:solidFill>
                <a:latin typeface="Corbel"/>
              </a:rPr>
              <a:t>Festa </a:t>
            </a:r>
            <a:r>
              <a:rPr lang="pt-BR" sz="2400" b="1" dirty="0">
                <a:solidFill>
                  <a:srgbClr val="FFC000"/>
                </a:solidFill>
                <a:latin typeface="Corbel"/>
              </a:rPr>
              <a:t>do Divino Espírito Santo</a:t>
            </a:r>
          </a:p>
          <a:p>
            <a:pPr>
              <a:lnSpc>
                <a:spcPct val="100000"/>
              </a:lnSpc>
              <a:buSzPct val="80000"/>
            </a:pPr>
            <a:endParaRPr lang="pt-BR" sz="2400" b="1" dirty="0">
              <a:solidFill>
                <a:srgbClr val="FFC000"/>
              </a:solidFill>
              <a:latin typeface="Corbel"/>
            </a:endParaRPr>
          </a:p>
          <a:p>
            <a:pPr>
              <a:lnSpc>
                <a:spcPct val="100000"/>
              </a:lnSpc>
              <a:buSzPct val="80000"/>
            </a:pPr>
            <a:endParaRPr lang="pt-BR" sz="2400" b="1" dirty="0">
              <a:solidFill>
                <a:srgbClr val="FFC000"/>
              </a:solidFill>
              <a:latin typeface="Corbel"/>
            </a:endParaRPr>
          </a:p>
          <a:p>
            <a:pPr>
              <a:lnSpc>
                <a:spcPct val="100000"/>
              </a:lnSpc>
              <a:buSzPct val="80000"/>
            </a:pPr>
            <a:r>
              <a:rPr lang="pt-BR" sz="2400" b="1" dirty="0">
                <a:solidFill>
                  <a:srgbClr val="FFC000"/>
                </a:solidFill>
                <a:latin typeface="Times New Roman"/>
                <a:cs typeface="Times New Roman"/>
              </a:rPr>
              <a:t>A Festa </a:t>
            </a:r>
            <a:r>
              <a:rPr lang="pt-BR" sz="2400" dirty="0">
                <a:solidFill>
                  <a:srgbClr val="FFC000"/>
                </a:solidFill>
                <a:latin typeface="Times New Roman"/>
                <a:cs typeface="Times New Roman"/>
              </a:rPr>
              <a:t>do Divino foi instituída ainda em Portugal no século XIII pela então</a:t>
            </a:r>
          </a:p>
          <a:p>
            <a:pPr>
              <a:lnSpc>
                <a:spcPct val="100000"/>
              </a:lnSpc>
              <a:buSzPct val="80000"/>
            </a:pPr>
            <a:r>
              <a:rPr lang="pt-BR" sz="2400" dirty="0">
                <a:solidFill>
                  <a:srgbClr val="FFC000"/>
                </a:solidFill>
                <a:latin typeface="Times New Roman"/>
                <a:cs typeface="Times New Roman"/>
              </a:rPr>
              <a:t>rainha católica Dona Isabel e mais tarde se propagando por todo território brasileiro durante o período colonial.</a:t>
            </a:r>
          </a:p>
          <a:p>
            <a:pPr>
              <a:lnSpc>
                <a:spcPct val="100000"/>
              </a:lnSpc>
              <a:buSzPct val="80000"/>
            </a:pP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foto16_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981" y="1180415"/>
            <a:ext cx="4595974" cy="50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7532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304581" y="529494"/>
            <a:ext cx="3312476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pt-BR" sz="2025" dirty="0" err="1">
                <a:solidFill>
                  <a:srgbClr val="FFC000"/>
                </a:solidFill>
                <a:latin typeface="Times New Roman"/>
              </a:rPr>
              <a:t>Segundo Alceu Maynard Araújo, até o fim da escravidão era uma festa de característica branca, o que mudou muito com o passar dos tempos. Apresentando uma face mais negra hoje, tendo caráter profano-religioso, no Maranhão apresenta-se como umas das mais importantes manifestações da cultura popular, mostrando uma riqueza </a:t>
            </a:r>
            <a:r>
              <a:rPr lang="pt-BR" sz="2025" dirty="0">
                <a:solidFill>
                  <a:srgbClr val="FFC000"/>
                </a:solidFill>
                <a:latin typeface="Times New Roman"/>
                <a:cs typeface="Times New Roman"/>
              </a:rPr>
              <a:t>em diversificação de características, porém, São Luís e Alcântara são as cidades onde esta festividade tem mais destaque devido ao grande número de festeiros (devotos e promesseiros).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2010.05.05-DIVINO_COROA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453" y="557493"/>
            <a:ext cx="4460524" cy="2990863"/>
          </a:xfrm>
          <a:prstGeom prst="rect">
            <a:avLst/>
          </a:prstGeom>
        </p:spPr>
      </p:pic>
      <p:pic>
        <p:nvPicPr>
          <p:cNvPr id="3" name="Imagem 2" descr="Festa do Divino em Alcântara 2 - foto de Maurício Alexandre editad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417" y="3595781"/>
            <a:ext cx="3937469" cy="314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3415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395056" y="1597098"/>
            <a:ext cx="331247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pt-BR" sz="2025" dirty="0">
                <a:solidFill>
                  <a:srgbClr val="FFC000"/>
                </a:solidFill>
                <a:latin typeface="Times New Roman"/>
                <a:cs typeface="Times New Roman"/>
              </a:rPr>
              <a:t>A Festa do Divino pode apresentar muitas faces,onde podemos ver dentro desta festividade a participação de outros elementos culturais e folclóricos, como exemplo dessa diversidade podemos citar algumas como, o Tambor de Crioula, o bumba-boi e outros dentre os quais podemos destacar os </a:t>
            </a:r>
            <a:r>
              <a:rPr lang="pt-BR" sz="2025" i="1" dirty="0">
                <a:solidFill>
                  <a:srgbClr val="FFC000"/>
                </a:solidFill>
                <a:latin typeface="Times New Roman"/>
                <a:cs typeface="Times New Roman"/>
              </a:rPr>
              <a:t>toques das caxeiras. </a:t>
            </a: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2011.07.21-Cd_Caixeiras_Divino_de_Cachoera_S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886" y="791395"/>
            <a:ext cx="4595974" cy="3066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519" y="4125205"/>
            <a:ext cx="4651004" cy="2462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097941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395056" y="1597098"/>
            <a:ext cx="33124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pt-BR" sz="2700" dirty="0">
                <a:solidFill>
                  <a:srgbClr val="FFC000"/>
                </a:solidFill>
                <a:latin typeface="Times New Roman"/>
                <a:cs typeface="Times New Roman"/>
              </a:rPr>
              <a:t>Este festejo começa no primeiro domingo de Pentecostes indo até o início do ano seguinte. Sendo assim ocorrem centenas de comemorações durante esse período.</a:t>
            </a:r>
            <a:endParaRPr lang="pt-BR" sz="2025" i="1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foto-galeria-materia-620-07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076" y="796450"/>
            <a:ext cx="4595974" cy="283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 descr="vol_festas_Espirito_Santo_acores_584px_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761" y="3713835"/>
            <a:ext cx="4106762" cy="2991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56141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433189" y="4750306"/>
            <a:ext cx="600550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25" dirty="0">
                <a:solidFill>
                  <a:srgbClr val="FFC000"/>
                </a:solidFill>
                <a:latin typeface="Corbel"/>
              </a:rPr>
              <a:t>Pa</a:t>
            </a:r>
            <a:r>
              <a:rPr lang="pt-BR" sz="2025" dirty="0">
                <a:solidFill>
                  <a:srgbClr val="FFC000"/>
                </a:solidFill>
                <a:latin typeface="Times New Roman"/>
              </a:rPr>
              <a:t>trimônio Cultural e Imaterial Brasileiro desde 2007, o Tambor de Crioula é uma forma de expressão de matriz afro-brasileira que envolve dança circular, canto e percussão de tambores.</a:t>
            </a:r>
          </a:p>
          <a:p>
            <a:pPr algn="ctr"/>
            <a:endParaRPr lang="pt-BR" sz="2400" dirty="0">
              <a:solidFill>
                <a:srgbClr val="FFC000"/>
              </a:solidFill>
              <a:latin typeface="Corbel" pitchFamily="34" charset="0"/>
            </a:endParaRPr>
          </a:p>
        </p:txBody>
      </p:sp>
      <p:pic>
        <p:nvPicPr>
          <p:cNvPr id="9" name="Imagem 8" descr="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56" y="1396083"/>
            <a:ext cx="4561924" cy="307267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65165" y="626136"/>
            <a:ext cx="2743200" cy="5078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sz="2700">
                <a:solidFill>
                  <a:srgbClr val="FFC000"/>
                </a:solidFill>
                <a:cs typeface="Calibri"/>
              </a:rPr>
              <a:t>Tambor de Crioula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52137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395056" y="1597098"/>
            <a:ext cx="331247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pt-BR" sz="2700" dirty="0">
                <a:solidFill>
                  <a:srgbClr val="FFC000"/>
                </a:solidFill>
                <a:latin typeface="Times New Roman"/>
                <a:cs typeface="Times New Roman"/>
              </a:rPr>
              <a:t>Nos últimos anos a Secretaria estadual da Cultura, a Fundação Municipal da Cultura e outros órgãos relacionados ao Turismo, têm apoiado a realização das festas em terreiros tendo em vista a manutenção da tradição.</a:t>
            </a:r>
            <a:endParaRPr lang="pt-BR" sz="2025" i="1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caixeiradodivino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477" y="2847248"/>
            <a:ext cx="4912654" cy="329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776527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856542" y="4870660"/>
            <a:ext cx="4741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C000"/>
                </a:solidFill>
                <a:latin typeface="Times New Roman"/>
              </a:rPr>
              <a:t>Seu local de ocorrência é somente no Maranhão,existindo em municípios do litoral e municípios do interior. </a:t>
            </a:r>
            <a:endParaRPr lang="pt-BR" sz="2400" dirty="0">
              <a:solidFill>
                <a:srgbClr val="FFC000"/>
              </a:solidFill>
              <a:latin typeface="Corbel" pitchFamily="34" charset="0"/>
            </a:endParaRPr>
          </a:p>
        </p:txBody>
      </p:sp>
      <p:pic>
        <p:nvPicPr>
          <p:cNvPr id="4" name="Imagem 3" descr="3503365805_a8946f1d4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14" y="743412"/>
            <a:ext cx="2917059" cy="1940684"/>
          </a:xfrm>
          <a:prstGeom prst="rect">
            <a:avLst/>
          </a:prstGeom>
        </p:spPr>
      </p:pic>
      <p:pic>
        <p:nvPicPr>
          <p:cNvPr id="5" name="Imagem 4" descr="tambordecrioula351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33" y="2994701"/>
            <a:ext cx="3082642" cy="1813532"/>
          </a:xfrm>
          <a:prstGeom prst="rect">
            <a:avLst/>
          </a:prstGeom>
        </p:spPr>
      </p:pic>
      <p:pic>
        <p:nvPicPr>
          <p:cNvPr id="6" name="Imagem 5" descr="tambor-de-crioul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59" y="2875025"/>
            <a:ext cx="2743200" cy="1831749"/>
          </a:xfrm>
          <a:prstGeom prst="rect">
            <a:avLst/>
          </a:prstGeom>
        </p:spPr>
      </p:pic>
      <p:pic>
        <p:nvPicPr>
          <p:cNvPr id="7" name="Imagem 6" descr="tb6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680" y="721597"/>
            <a:ext cx="2743200" cy="208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912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7374" y="2266439"/>
            <a:ext cx="4197001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25" dirty="0">
                <a:solidFill>
                  <a:srgbClr val="FFC000"/>
                </a:solidFill>
                <a:latin typeface="Times New Roman"/>
                <a:cs typeface="Calibri"/>
              </a:rPr>
              <a:t>Trazido para o Brasil entre </a:t>
            </a:r>
            <a:r>
              <a:rPr lang="pt-BR" sz="2025" dirty="0">
                <a:solidFill>
                  <a:srgbClr val="FFC000"/>
                </a:solidFill>
                <a:latin typeface="Times New Roman"/>
              </a:rPr>
              <a:t>o século XVIII e XIX por escravos de diversas regiões da África, o Tambor de Crioula é uma forma de divertimento ou de pagamento de promessa a São Benedito (santo negro) e também a outros santos vinculados ao catolicismo tradicional, bem como a entidades cultuadas nos terreiros.</a:t>
            </a:r>
          </a:p>
        </p:txBody>
      </p:sp>
      <p:pic>
        <p:nvPicPr>
          <p:cNvPr id="5" name="Imagem 4" descr="tambor de criol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628" y="1420207"/>
            <a:ext cx="4078312" cy="286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9120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50180" y="1851172"/>
            <a:ext cx="44082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C000"/>
                </a:solidFill>
                <a:latin typeface="Times New Roman"/>
              </a:rPr>
              <a:t>A formação dos grupos de Tambor de Crioula se dá pelas coreiras, nome dado as dançarinas, pelos tocadores e cantadores, conduzidos pelo ritmo ininterrupto dos tambores e pela influência dos cantos, culminando com a punga ou umbigada.</a:t>
            </a:r>
            <a:endParaRPr lang="pt-BR" sz="2400" dirty="0">
              <a:solidFill>
                <a:srgbClr val="FFC000"/>
              </a:solidFill>
            </a:endParaRPr>
          </a:p>
        </p:txBody>
      </p:sp>
      <p:pic>
        <p:nvPicPr>
          <p:cNvPr id="5" name="Imagem 4" descr="2514642846_9a7ec86ff8_z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157" y="4669928"/>
            <a:ext cx="3162326" cy="2067435"/>
          </a:xfrm>
          <a:prstGeom prst="rect">
            <a:avLst/>
          </a:prstGeom>
        </p:spPr>
      </p:pic>
      <p:pic>
        <p:nvPicPr>
          <p:cNvPr id="6" name="Imagem 5" descr="Coqueiro- tambor de crioula- São Luís- MA_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992" y="515739"/>
            <a:ext cx="2174998" cy="1946623"/>
          </a:xfrm>
          <a:prstGeom prst="rect">
            <a:avLst/>
          </a:prstGeom>
        </p:spPr>
      </p:pic>
      <p:pic>
        <p:nvPicPr>
          <p:cNvPr id="7" name="Imagem 6" descr="3685189798_e919d55906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322" y="2424576"/>
            <a:ext cx="3338374" cy="22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839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58850" y="3645024"/>
            <a:ext cx="46011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C000"/>
                </a:solidFill>
                <a:latin typeface="Times New Roman"/>
                <a:cs typeface="Calibri"/>
              </a:rPr>
              <a:t>Sua instrumentação é composta </a:t>
            </a:r>
            <a:r>
              <a:rPr lang="pt-BR" sz="2400" dirty="0">
                <a:solidFill>
                  <a:srgbClr val="FFC000"/>
                </a:solidFill>
                <a:latin typeface="Times New Roman"/>
              </a:rPr>
              <a:t>de três tambores. Que são o </a:t>
            </a:r>
            <a:r>
              <a:rPr lang="pt-BR" sz="2400" i="1" dirty="0">
                <a:solidFill>
                  <a:srgbClr val="FFC000"/>
                </a:solidFill>
                <a:latin typeface="Times New Roman"/>
              </a:rPr>
              <a:t>meião</a:t>
            </a:r>
            <a:r>
              <a:rPr lang="pt-BR" sz="2400" dirty="0">
                <a:solidFill>
                  <a:srgbClr val="FFC000"/>
                </a:solidFill>
                <a:latin typeface="Times New Roman"/>
              </a:rPr>
              <a:t>, </a:t>
            </a:r>
            <a:r>
              <a:rPr lang="pt-BR" sz="2400" i="1" dirty="0">
                <a:solidFill>
                  <a:srgbClr val="FFC000"/>
                </a:solidFill>
                <a:latin typeface="Times New Roman"/>
              </a:rPr>
              <a:t>crivador</a:t>
            </a:r>
            <a:r>
              <a:rPr lang="pt-BR" sz="2400" dirty="0">
                <a:solidFill>
                  <a:srgbClr val="FFC000"/>
                </a:solidFill>
                <a:latin typeface="Times New Roman"/>
              </a:rPr>
              <a:t> e </a:t>
            </a:r>
            <a:r>
              <a:rPr lang="pt-BR" sz="2400" i="1" dirty="0">
                <a:solidFill>
                  <a:srgbClr val="FFC000"/>
                </a:solidFill>
                <a:latin typeface="Times New Roman"/>
              </a:rPr>
              <a:t>tambor grande</a:t>
            </a:r>
            <a:r>
              <a:rPr lang="pt-BR" sz="2400" dirty="0">
                <a:solidFill>
                  <a:srgbClr val="FFC000"/>
                </a:solidFill>
                <a:latin typeface="Times New Roman"/>
              </a:rPr>
              <a:t>. Alguns grupos podem apresentar um quarto instrumento que é a </a:t>
            </a:r>
            <a:r>
              <a:rPr lang="pt-BR" sz="2400" i="1" dirty="0">
                <a:solidFill>
                  <a:srgbClr val="FFC000"/>
                </a:solidFill>
                <a:latin typeface="Times New Roman"/>
              </a:rPr>
              <a:t>matraca</a:t>
            </a:r>
            <a:r>
              <a:rPr lang="pt-BR" sz="2400" dirty="0">
                <a:solidFill>
                  <a:srgbClr val="FFC000"/>
                </a:solidFill>
                <a:latin typeface="Times New Roman"/>
              </a:rPr>
              <a:t>, uma pequena peça de madeira que toca no corpo do tambor grande.</a:t>
            </a:r>
          </a:p>
          <a:p>
            <a:endParaRPr lang="pt-BR" sz="2400" dirty="0">
              <a:solidFill>
                <a:srgbClr val="FFC000"/>
              </a:solidFill>
            </a:endParaRPr>
          </a:p>
        </p:txBody>
      </p:sp>
      <p:pic>
        <p:nvPicPr>
          <p:cNvPr id="5" name="Imagem 4" descr="SGC.ID_121.26-06-2012.2012.06.26-DSC_0610.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47" y="625118"/>
            <a:ext cx="4428242" cy="2954467"/>
          </a:xfrm>
          <a:prstGeom prst="rect">
            <a:avLst/>
          </a:prstGeom>
        </p:spPr>
      </p:pic>
      <p:pic>
        <p:nvPicPr>
          <p:cNvPr id="4" name="Imagem 3" descr="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082" y="681995"/>
            <a:ext cx="3846994" cy="2858971"/>
          </a:xfrm>
          <a:prstGeom prst="rect">
            <a:avLst/>
          </a:prstGeom>
        </p:spPr>
      </p:pic>
      <p:pic>
        <p:nvPicPr>
          <p:cNvPr id="6" name="Imagem 5" descr="4863028651_07f5cfea20_z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529" y="3822139"/>
            <a:ext cx="4049080" cy="258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249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59774" y="1450826"/>
            <a:ext cx="37361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C000"/>
                </a:solidFill>
                <a:latin typeface="Times New Roman"/>
                <a:cs typeface="Calibri"/>
              </a:rPr>
              <a:t>O canto se inicia com o solista que puxa palavras </a:t>
            </a:r>
            <a:r>
              <a:rPr lang="pt-BR" sz="2400" dirty="0">
                <a:solidFill>
                  <a:srgbClr val="FFC000"/>
                </a:solidFill>
                <a:latin typeface="Times New Roman"/>
              </a:rPr>
              <a:t>de improviso que se repete por horas seguidas. A melodia é construída sobre as palavras, pronunciadas com um sotaque todo próprio, carregado de regionalismo e termos antigos. Muitas vezes difíceis de entender por quem está de fora.</a:t>
            </a:r>
          </a:p>
        </p:txBody>
      </p:sp>
      <p:pic>
        <p:nvPicPr>
          <p:cNvPr id="4" name="Imagem 3" descr="1840WD0008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866" y="909638"/>
            <a:ext cx="3641959" cy="2745498"/>
          </a:xfrm>
          <a:prstGeom prst="rect">
            <a:avLst/>
          </a:prstGeom>
        </p:spPr>
      </p:pic>
      <p:pic>
        <p:nvPicPr>
          <p:cNvPr id="5" name="Imagem 4" descr="tambor_de_crioul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766" y="4082677"/>
            <a:ext cx="3532645" cy="24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2494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378185" y="2302406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C000"/>
                </a:solidFill>
                <a:cs typeface="Calibri"/>
              </a:rPr>
              <a:t> </a:t>
            </a:r>
            <a:r>
              <a:rPr lang="pt-BR" sz="2400" dirty="0">
                <a:solidFill>
                  <a:srgbClr val="FFC000"/>
                </a:solidFill>
                <a:latin typeface="Times New Roman"/>
              </a:rPr>
              <a:t>O seu reconhecimento como importante expressão cultural se deu a partir da década de 1960 fazendo com que os grupos ficassem mais organizados.Hoje é necessário que os grupos tenham  um registro jurídico  e uma sede, que normalmente é a casa do “dono”  do tambor</a:t>
            </a:r>
            <a:r>
              <a:rPr lang="pt-BR" sz="2400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4" name="Imagem 3" descr="tb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488" y="873273"/>
            <a:ext cx="4093046" cy="3111455"/>
          </a:xfrm>
          <a:prstGeom prst="rect">
            <a:avLst/>
          </a:prstGeom>
        </p:spPr>
      </p:pic>
      <p:pic>
        <p:nvPicPr>
          <p:cNvPr id="5" name="Imagem 4" descr="tambor-de-crioula-do-maranha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178" y="4310161"/>
            <a:ext cx="2743200" cy="21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2494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438292" y="4564651"/>
            <a:ext cx="4680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C000"/>
                </a:solidFill>
                <a:latin typeface="Times New Roman"/>
                <a:cs typeface="Calibri"/>
              </a:rPr>
              <a:t>Desde o ano </a:t>
            </a:r>
            <a:r>
              <a:rPr lang="pt-BR" sz="2400" dirty="0">
                <a:solidFill>
                  <a:srgbClr val="FFC000"/>
                </a:solidFill>
                <a:latin typeface="Times New Roman"/>
              </a:rPr>
              <a:t>de 2004, através da Lei Municipal n° 4.349, a data </a:t>
            </a:r>
            <a:r>
              <a:rPr lang="pt-BR" sz="2400" b="1" dirty="0">
                <a:solidFill>
                  <a:srgbClr val="FFC000"/>
                </a:solidFill>
                <a:latin typeface="Times New Roman"/>
              </a:rPr>
              <a:t>21 de junho </a:t>
            </a:r>
            <a:r>
              <a:rPr lang="pt-BR" sz="2400" dirty="0">
                <a:solidFill>
                  <a:srgbClr val="FFC000"/>
                </a:solidFill>
                <a:latin typeface="Times New Roman"/>
              </a:rPr>
              <a:t>foi instituída como o dia do Tambor de Crioula e seus brincantes.</a:t>
            </a:r>
          </a:p>
        </p:txBody>
      </p:sp>
      <p:pic>
        <p:nvPicPr>
          <p:cNvPr id="5" name="Imagem 4" descr="Tambor1x_edi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727" y="988851"/>
            <a:ext cx="5118569" cy="33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2494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Personalizada 12">
      <a:dk1>
        <a:sysClr val="windowText" lastClr="000000"/>
      </a:dk1>
      <a:lt1>
        <a:srgbClr val="262626"/>
      </a:lt1>
      <a:dk2>
        <a:srgbClr val="59595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1027</Words>
  <Application>Microsoft Office PowerPoint</Application>
  <PresentationFormat>Apresentação na tela (4:3)</PresentationFormat>
  <Paragraphs>114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Times New Roman</vt:lpstr>
      <vt:lpstr>Wingdings 2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alanmolnar</dc:creator>
  <cp:lastModifiedBy>Admin</cp:lastModifiedBy>
  <cp:revision>273</cp:revision>
  <dcterms:created xsi:type="dcterms:W3CDTF">2010-09-01T18:01:12Z</dcterms:created>
  <dcterms:modified xsi:type="dcterms:W3CDTF">2025-01-03T19:35:24Z</dcterms:modified>
</cp:coreProperties>
</file>