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9" r:id="rId3"/>
    <p:sldId id="321" r:id="rId4"/>
    <p:sldId id="325" r:id="rId5"/>
    <p:sldId id="326" r:id="rId6"/>
    <p:sldId id="329" r:id="rId7"/>
    <p:sldId id="328" r:id="rId8"/>
    <p:sldId id="327" r:id="rId9"/>
    <p:sldId id="330" r:id="rId10"/>
    <p:sldId id="331" r:id="rId11"/>
    <p:sldId id="332" r:id="rId12"/>
    <p:sldId id="33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8F8F8"/>
    <a:srgbClr val="CCFF33"/>
    <a:srgbClr val="37BCFF"/>
    <a:srgbClr val="66CCFF"/>
    <a:srgbClr val="A08ECE"/>
    <a:srgbClr val="AC9AC2"/>
    <a:srgbClr val="000000"/>
    <a:srgbClr val="5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 varScale="1">
        <p:scale>
          <a:sx n="80" d="100"/>
          <a:sy n="80" d="100"/>
        </p:scale>
        <p:origin x="152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FE8E1C-2662-4E6E-A1FD-77715E78031E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FC9CF-D339-4A1B-9AF2-43BD7CEDA5C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3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251082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550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43853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15148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7247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9677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7514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459618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330704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389327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97282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22CA-7688-4CC4-A79E-CE00570959D0}" type="datetimeFigureOut">
              <a:rPr lang="en-US" smtClean="0"/>
              <a:pPr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FF0D-0199-40F6-98A2-0B4E765CD128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B22CA-7688-4CC4-A79E-CE00570959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FFF0D-0199-40F6-98A2-0B4E765CD12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305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microsoft.com/office/2007/relationships/hdphoto" Target="../media/hdphoto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3.wdp"/><Relationship Id="rId4" Type="http://schemas.openxmlformats.org/officeDocument/2006/relationships/hyperlink" Target="http://www.imagetica.net/blog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magética\Downloads\afro_06_vanessadli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13" y="8161"/>
            <a:ext cx="9134170" cy="685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212608" y="3308020"/>
            <a:ext cx="7396939" cy="3073305"/>
          </a:xfrm>
          <a:prstGeom prst="rect">
            <a:avLst/>
          </a:prstGeom>
          <a:solidFill>
            <a:schemeClr val="tx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" name="Conector reto 2"/>
          <p:cNvCxnSpPr/>
          <p:nvPr/>
        </p:nvCxnSpPr>
        <p:spPr>
          <a:xfrm flipH="1">
            <a:off x="1428633" y="5668934"/>
            <a:ext cx="69495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19"/>
          <p:cNvSpPr txBox="1"/>
          <p:nvPr/>
        </p:nvSpPr>
        <p:spPr>
          <a:xfrm>
            <a:off x="1302230" y="3205422"/>
            <a:ext cx="7050294" cy="938719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500" b="1" dirty="0" err="1">
                <a:solidFill>
                  <a:srgbClr val="FFC000"/>
                </a:solidFill>
              </a:rPr>
              <a:t>Ritmos</a:t>
            </a:r>
            <a:r>
              <a:rPr lang="en-US" sz="5500" b="1" dirty="0">
                <a:solidFill>
                  <a:srgbClr val="FFC000"/>
                </a:solidFill>
              </a:rPr>
              <a:t> Afro-</a:t>
            </a:r>
            <a:r>
              <a:rPr lang="en-US" sz="5500" b="1" dirty="0" err="1">
                <a:solidFill>
                  <a:srgbClr val="FFC000"/>
                </a:solidFill>
              </a:rPr>
              <a:t>brasileiros</a:t>
            </a:r>
            <a:endParaRPr lang="en-US" sz="5500" b="1" dirty="0">
              <a:solidFill>
                <a:srgbClr val="FFC000"/>
              </a:solidFill>
            </a:endParaRPr>
          </a:p>
        </p:txBody>
      </p:sp>
      <p:sp>
        <p:nvSpPr>
          <p:cNvPr id="41" name="TextBox 19"/>
          <p:cNvSpPr txBox="1"/>
          <p:nvPr/>
        </p:nvSpPr>
        <p:spPr>
          <a:xfrm>
            <a:off x="1343301" y="4653133"/>
            <a:ext cx="6741076" cy="101566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UNIVERSIDADE FEDERAL DO MARANHÃO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CENTRO DE CIÊNCIAS HUMANAS – DEPARTAMENTO DE ARTES</a:t>
            </a:r>
            <a:endParaRPr lang="pt-BR" sz="2000" dirty="0">
              <a:solidFill>
                <a:schemeClr val="bg1"/>
              </a:solidFill>
            </a:endParaRPr>
          </a:p>
          <a:p>
            <a:r>
              <a:rPr lang="pt-BR" sz="2000" b="1" dirty="0">
                <a:solidFill>
                  <a:schemeClr val="bg1"/>
                </a:solidFill>
              </a:rPr>
              <a:t>CENTRO DE ENSINO LICEU MARANHENSE</a:t>
            </a:r>
            <a:endParaRPr lang="pt-BR" sz="2000" dirty="0">
              <a:solidFill>
                <a:schemeClr val="bg1"/>
              </a:solidFill>
            </a:endParaRPr>
          </a:p>
        </p:txBody>
      </p:sp>
      <p:cxnSp>
        <p:nvCxnSpPr>
          <p:cNvPr id="28" name="Conector reto 27"/>
          <p:cNvCxnSpPr/>
          <p:nvPr/>
        </p:nvCxnSpPr>
        <p:spPr>
          <a:xfrm flipH="1">
            <a:off x="1402977" y="4581125"/>
            <a:ext cx="694954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9"/>
          <p:cNvSpPr txBox="1"/>
          <p:nvPr/>
        </p:nvSpPr>
        <p:spPr>
          <a:xfrm>
            <a:off x="1356625" y="4149077"/>
            <a:ext cx="6334042" cy="40011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</a:rPr>
              <a:t>PIBID - </a:t>
            </a:r>
            <a:r>
              <a:rPr lang="pt-BR" sz="1500" b="1" dirty="0">
                <a:solidFill>
                  <a:schemeClr val="bg1"/>
                </a:solidFill>
              </a:rPr>
              <a:t>PROGRAMA INSTITUCIONAL DE BOLSAS DE INICIAÇÃO À DOCÊNCIA</a:t>
            </a:r>
            <a:endParaRPr lang="pt-BR" sz="1500" dirty="0">
              <a:solidFill>
                <a:schemeClr val="bg1"/>
              </a:solidFill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365314" y="5746004"/>
            <a:ext cx="4169347" cy="55399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pt-BR" sz="1500" b="1" dirty="0">
                <a:solidFill>
                  <a:schemeClr val="bg1"/>
                </a:solidFill>
              </a:rPr>
              <a:t>Coordenador / UFMA: </a:t>
            </a:r>
            <a:r>
              <a:rPr lang="pt-BR" sz="1500" dirty="0">
                <a:solidFill>
                  <a:schemeClr val="bg1"/>
                </a:solidFill>
              </a:rPr>
              <a:t>Prof. Daniel lemos</a:t>
            </a:r>
          </a:p>
          <a:p>
            <a:r>
              <a:rPr lang="pt-BR" sz="1500" b="1" dirty="0">
                <a:solidFill>
                  <a:schemeClr val="bg1"/>
                </a:solidFill>
              </a:rPr>
              <a:t>Supervisor / Liceu Maranhense: </a:t>
            </a:r>
            <a:r>
              <a:rPr lang="pt-BR" sz="1500" dirty="0">
                <a:solidFill>
                  <a:schemeClr val="bg1"/>
                </a:solidFill>
              </a:rPr>
              <a:t>Prof. Garcia Junior</a:t>
            </a:r>
          </a:p>
        </p:txBody>
      </p:sp>
      <p:pic>
        <p:nvPicPr>
          <p:cNvPr id="6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723773" y="4355324"/>
            <a:ext cx="3073305" cy="97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upo 6"/>
          <p:cNvGrpSpPr/>
          <p:nvPr/>
        </p:nvGrpSpPr>
        <p:grpSpPr>
          <a:xfrm>
            <a:off x="221671" y="6518344"/>
            <a:ext cx="7158641" cy="295032"/>
            <a:chOff x="458064" y="6444828"/>
            <a:chExt cx="7158641" cy="295032"/>
          </a:xfrm>
        </p:grpSpPr>
        <p:grpSp>
          <p:nvGrpSpPr>
            <p:cNvPr id="2" name="Grupo 1"/>
            <p:cNvGrpSpPr/>
            <p:nvPr/>
          </p:nvGrpSpPr>
          <p:grpSpPr>
            <a:xfrm>
              <a:off x="1095753" y="6444828"/>
              <a:ext cx="6520952" cy="283789"/>
              <a:chOff x="2195736" y="6257458"/>
              <a:chExt cx="6520952" cy="283789"/>
            </a:xfrm>
          </p:grpSpPr>
          <p:sp>
            <p:nvSpPr>
              <p:cNvPr id="14" name="TextBox 13">
                <a:hlinkClick r:id="rId4"/>
              </p:cNvPr>
              <p:cNvSpPr txBox="1"/>
              <p:nvPr/>
            </p:nvSpPr>
            <p:spPr>
              <a:xfrm>
                <a:off x="2229848" y="6263396"/>
                <a:ext cx="17250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www.imagetica.net/blog</a:t>
                </a:r>
              </a:p>
            </p:txBody>
          </p:sp>
          <p:sp>
            <p:nvSpPr>
              <p:cNvPr id="25" name="TextBox 13"/>
              <p:cNvSpPr txBox="1"/>
              <p:nvPr/>
            </p:nvSpPr>
            <p:spPr>
              <a:xfrm>
                <a:off x="4103791" y="6264248"/>
                <a:ext cx="154106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garcia@imagetica.net</a:t>
                </a:r>
              </a:p>
            </p:txBody>
          </p:sp>
          <p:sp>
            <p:nvSpPr>
              <p:cNvPr id="26" name="TextBox 13"/>
              <p:cNvSpPr txBox="1"/>
              <p:nvPr/>
            </p:nvSpPr>
            <p:spPr>
              <a:xfrm>
                <a:off x="5859168" y="6257458"/>
                <a:ext cx="133222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prstClr val="white"/>
                    </a:solidFill>
                  </a:rPr>
                  <a:t>@</a:t>
                </a:r>
                <a:r>
                  <a:rPr lang="en-US" sz="1200" dirty="0" err="1">
                    <a:solidFill>
                      <a:prstClr val="white"/>
                    </a:solidFill>
                  </a:rPr>
                  <a:t>imageticadesign</a:t>
                </a: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TextBox 13"/>
              <p:cNvSpPr txBox="1"/>
              <p:nvPr/>
            </p:nvSpPr>
            <p:spPr>
              <a:xfrm>
                <a:off x="7469423" y="6257458"/>
                <a:ext cx="124726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err="1">
                    <a:solidFill>
                      <a:prstClr val="white"/>
                    </a:solidFill>
                  </a:rPr>
                  <a:t>Imagética</a:t>
                </a:r>
                <a:r>
                  <a:rPr lang="en-US" sz="1200" dirty="0">
                    <a:solidFill>
                      <a:prstClr val="white"/>
                    </a:solidFill>
                  </a:rPr>
                  <a:t> Design</a:t>
                </a:r>
              </a:p>
            </p:txBody>
          </p:sp>
          <p:pic>
            <p:nvPicPr>
              <p:cNvPr id="1027" name="Picture 3" descr="E:\Imagética Trabalhos\Motobrax\icon_fcebook.png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26547" y="6339315"/>
                <a:ext cx="146747" cy="146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E:\Imagética Trabalhos\Motobrax\icon_site.png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6311652"/>
                <a:ext cx="72555" cy="1737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9" name="Picture 5" descr="E:\Imagética Trabalhos\Motobrax\icon_email.png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1617">
                <a:off x="4004728" y="6352817"/>
                <a:ext cx="122341" cy="1566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1" name="Picture 7" descr="E:\Imagens\Design\Banco de vetores\twitter_newbird_branco.png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41390" y="6332316"/>
                <a:ext cx="209816" cy="1585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4" name="TextBox 19"/>
            <p:cNvSpPr txBox="1"/>
            <p:nvPr/>
          </p:nvSpPr>
          <p:spPr>
            <a:xfrm>
              <a:off x="458064" y="6462861"/>
              <a:ext cx="657552" cy="276999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pt-BR" sz="1200" dirty="0">
                  <a:solidFill>
                    <a:schemeClr val="bg1"/>
                  </a:solidFill>
                </a:rPr>
                <a:t>Design: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186554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 </a:t>
            </a:r>
            <a:r>
              <a:rPr lang="pt-BR" sz="2400" b="1" dirty="0" err="1">
                <a:solidFill>
                  <a:srgbClr val="FFFF00"/>
                </a:solidFill>
                <a:latin typeface="Corbel"/>
              </a:rPr>
              <a:t>Carimbó</a:t>
            </a:r>
            <a:br>
              <a:rPr lang="pt-BR" sz="2400" b="1" dirty="0">
                <a:solidFill>
                  <a:srgbClr val="FFFF00"/>
                </a:solidFill>
                <a:latin typeface="Corbel"/>
              </a:rPr>
            </a:br>
            <a:r>
              <a:rPr lang="pt-BR" sz="2400" dirty="0">
                <a:solidFill>
                  <a:srgbClr val="FFFF00"/>
                </a:solidFill>
                <a:latin typeface="Corbel"/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A formação instrumental original era feita por dois curimbós (tambor feito de tronco de árvore. Nome do qual derivou o gênero) um alto e um baixo, flauta de madeira, maracás e viola cabocla de quatro cordas, hoje substituída pelo banjo.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222" y="523720"/>
            <a:ext cx="5364087" cy="39648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6222" y="4325250"/>
            <a:ext cx="5388496" cy="2516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</a:t>
            </a:r>
            <a:r>
              <a:rPr lang="pt-BR" sz="2400" b="1" dirty="0" err="1">
                <a:solidFill>
                  <a:srgbClr val="FFFF00"/>
                </a:solidFill>
                <a:latin typeface="Corbel"/>
              </a:rPr>
              <a:t>Carimbó</a:t>
            </a:r>
            <a:br>
              <a:rPr lang="pt-BR" sz="2400" b="1" dirty="0">
                <a:solidFill>
                  <a:srgbClr val="FFFF00"/>
                </a:solidFill>
                <a:latin typeface="Corbel"/>
              </a:rPr>
            </a:br>
            <a:r>
              <a:rPr lang="pt-BR" sz="2400" dirty="0">
                <a:solidFill>
                  <a:srgbClr val="FFFF00"/>
                </a:solidFill>
                <a:latin typeface="Corbel"/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O grande representante do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Carimbó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 é o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Pinduca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, considerado o Rei do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Carimbó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. Compôs sucesso como: “garota do tacacá”, “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carimbó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 no mato” e “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carimbó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 do macaco”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026" y="505415"/>
            <a:ext cx="4595974" cy="635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175322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107504" y="548680"/>
            <a:ext cx="424847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           </a:t>
            </a:r>
            <a:r>
              <a:rPr lang="pt-BR" sz="2400" b="1" dirty="0">
                <a:solidFill>
                  <a:srgbClr val="FFFF00"/>
                </a:solidFill>
              </a:rPr>
              <a:t>FREVO</a:t>
            </a:r>
            <a:r>
              <a:rPr lang="pt-BR" sz="2400" dirty="0">
                <a:solidFill>
                  <a:srgbClr val="FFFF00"/>
                </a:solidFill>
              </a:rPr>
              <a:t> 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§"/>
            </a:pPr>
            <a:r>
              <a:rPr lang="pt-BR" sz="2400" dirty="0">
                <a:solidFill>
                  <a:srgbClr val="FFFF00"/>
                </a:solidFill>
              </a:rPr>
              <a:t>Sua origem se deu por volta do final do século XIX sendo uma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</a:rPr>
              <a:t>manifestação cultural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</a:rPr>
              <a:t>tipicamente pernambucana. Nasceu  da junção dos maxixes, dobrados, quadrilhas e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</a:rPr>
              <a:t>Marchas carnavalescas.</a:t>
            </a:r>
          </a:p>
          <a:p>
            <a:pPr>
              <a:buSzPct val="80000"/>
              <a:buFont typeface="Wingdings 2" charset="2"/>
              <a:buChar char=""/>
            </a:pPr>
            <a:endParaRPr lang="pt-BR" sz="2400" dirty="0">
              <a:solidFill>
                <a:srgbClr val="FFFF00"/>
              </a:solidFill>
            </a:endParaRPr>
          </a:p>
          <a:p>
            <a:pPr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</a:rPr>
              <a:t> </a:t>
            </a:r>
            <a:r>
              <a:rPr lang="pt-BR" sz="2400" dirty="0">
                <a:solidFill>
                  <a:srgbClr val="FFFF00"/>
                </a:solidFill>
                <a:latin typeface="+mj-lt"/>
              </a:rPr>
              <a:t>A palavra frevo  vem de ferver, “</a:t>
            </a:r>
            <a:r>
              <a:rPr lang="pt-BR" sz="2400" dirty="0" err="1">
                <a:solidFill>
                  <a:srgbClr val="FFFF00"/>
                </a:solidFill>
                <a:latin typeface="+mj-lt"/>
              </a:rPr>
              <a:t>freve</a:t>
            </a:r>
            <a:r>
              <a:rPr lang="pt-BR" sz="2400" dirty="0">
                <a:solidFill>
                  <a:srgbClr val="FFFF00"/>
                </a:solidFill>
                <a:latin typeface="+mj-lt"/>
              </a:rPr>
              <a:t>” corresponde à festa  agitada, animada e quente.</a:t>
            </a:r>
            <a:r>
              <a:rPr lang="pt-PT" sz="2400" dirty="0">
                <a:latin typeface="+mj-lt"/>
              </a:rPr>
              <a:t> </a:t>
            </a:r>
            <a:r>
              <a:rPr lang="pt-PT" sz="2400" dirty="0">
                <a:solidFill>
                  <a:srgbClr val="FFFF00"/>
                </a:solidFill>
                <a:latin typeface="+mj-lt"/>
              </a:rPr>
              <a:t>O estilo de dança faz parecer que abaixo dos pés das pessoas exista uma superfície com água fervendo. </a:t>
            </a:r>
            <a:endParaRPr lang="pt-BR" sz="2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505414"/>
            <a:ext cx="4716016" cy="63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2619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251520" y="548680"/>
            <a:ext cx="367240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+mj-lt"/>
              </a:rPr>
              <a:t>                 Frevo</a:t>
            </a:r>
            <a:r>
              <a:rPr lang="pt-BR" sz="240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§"/>
            </a:pPr>
            <a:r>
              <a:rPr lang="pt-BR" sz="2400" dirty="0">
                <a:solidFill>
                  <a:srgbClr val="FFFF00"/>
                </a:solidFill>
                <a:latin typeface="+mj-lt"/>
              </a:rPr>
              <a:t>Inicialmente era tocado por cordões carnavalescos de Recife.</a:t>
            </a:r>
            <a:br>
              <a:rPr lang="pt-BR" sz="2400" dirty="0">
                <a:solidFill>
                  <a:srgbClr val="FFFF00"/>
                </a:solidFill>
                <a:latin typeface="+mj-lt"/>
              </a:rPr>
            </a:br>
            <a:endParaRPr lang="pt-BR" sz="2400" dirty="0">
              <a:solidFill>
                <a:srgbClr val="FFFF00"/>
              </a:solidFill>
              <a:latin typeface="+mj-lt"/>
            </a:endParaRP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§"/>
            </a:pPr>
            <a:r>
              <a:rPr lang="pt-BR" sz="2400" dirty="0">
                <a:solidFill>
                  <a:srgbClr val="FFFF00"/>
                </a:solidFill>
                <a:latin typeface="+mj-lt"/>
              </a:rPr>
              <a:t>Os movimentos da capoeira deram contribuição para os movimentos acrobáticos da dança que conhecemos hoje em dia.</a:t>
            </a:r>
            <a:r>
              <a:rPr lang="pt-BR" sz="2400" dirty="0"/>
              <a:t> </a:t>
            </a:r>
            <a:r>
              <a:rPr lang="pt-BR" sz="2400" dirty="0">
                <a:solidFill>
                  <a:srgbClr val="FFFF00"/>
                </a:solidFill>
              </a:rPr>
              <a:t>Na época era comum os </a:t>
            </a:r>
            <a:r>
              <a:rPr lang="pt-BR" sz="2400" dirty="0" err="1">
                <a:solidFill>
                  <a:srgbClr val="FFFF00"/>
                </a:solidFill>
              </a:rPr>
              <a:t>capoeirantes</a:t>
            </a:r>
            <a:r>
              <a:rPr lang="pt-BR" sz="2400" dirty="0">
                <a:solidFill>
                  <a:srgbClr val="FFFF00"/>
                </a:solidFill>
              </a:rPr>
              <a:t> valerem-se de sobrinhas e guarda-chuvas velhos para utilizarem como arma de defesa.</a:t>
            </a:r>
            <a:endParaRPr lang="pt-BR" sz="2400" dirty="0">
              <a:solidFill>
                <a:srgbClr val="FFFF00"/>
              </a:solidFill>
              <a:latin typeface="+mj-lt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528183"/>
            <a:ext cx="5076056" cy="376491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4302596"/>
            <a:ext cx="5076056" cy="253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1633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179512" y="548680"/>
            <a:ext cx="34564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      Frevo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O frevo classifica-se em :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§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 </a:t>
            </a:r>
            <a:r>
              <a:rPr lang="pt-BR" sz="2400" dirty="0" err="1">
                <a:solidFill>
                  <a:srgbClr val="FF0000"/>
                </a:solidFill>
                <a:latin typeface="Corbel"/>
              </a:rPr>
              <a:t>Frevo-de-rua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: Ou simplesmente frevo com total ausência de letra feito para ser dançado.</a:t>
            </a:r>
          </a:p>
          <a:p>
            <a:pPr>
              <a:lnSpc>
                <a:spcPct val="100000"/>
              </a:lnSpc>
              <a:buSzPct val="80000"/>
              <a:buFont typeface="Wingdings" pitchFamily="2" charset="2"/>
              <a:buChar char="§"/>
            </a:pPr>
            <a:r>
              <a:rPr lang="pt-BR" sz="2400" dirty="0">
                <a:solidFill>
                  <a:srgbClr val="FF0000"/>
                </a:solidFill>
                <a:latin typeface="Corbel"/>
              </a:rPr>
              <a:t>Frevo-canção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: Possui uma parte introdutória e outra cantada</a:t>
            </a: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0000"/>
                </a:solidFill>
                <a:latin typeface="Corbel"/>
              </a:rPr>
              <a:t>Frevo de bloco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: Sem nenhum instrumento de metal, sua orquestra é composta por instrumentos de pau e corda como violões, banjos e cavaquinhos.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000500"/>
            <a:ext cx="5508104" cy="28575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05414"/>
            <a:ext cx="5364088" cy="3503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2393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1340768"/>
            <a:ext cx="35285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 MARACATU</a:t>
            </a:r>
            <a:br>
              <a:rPr lang="pt-BR" sz="2400" b="1" dirty="0">
                <a:solidFill>
                  <a:srgbClr val="FFFF00"/>
                </a:solidFill>
                <a:latin typeface="Corbel"/>
              </a:rPr>
            </a:br>
            <a:r>
              <a:rPr lang="pt-BR" sz="2400" dirty="0">
                <a:solidFill>
                  <a:srgbClr val="FFFF00"/>
                </a:solidFill>
                <a:latin typeface="Corbel"/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Manifestação cultural afrodescendente que envolve diversão, lazer,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projetos sociais, constituição de identidades e afirmação religiosa.</a:t>
            </a:r>
          </a:p>
          <a:p>
            <a:pPr>
              <a:lnSpc>
                <a:spcPct val="100000"/>
              </a:lnSpc>
              <a:buSzPct val="80000"/>
            </a:pP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4956" y="505414"/>
            <a:ext cx="4309044" cy="635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150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C000"/>
                </a:solidFill>
                <a:latin typeface="Corbel"/>
              </a:rPr>
              <a:t>               </a:t>
            </a:r>
            <a:r>
              <a:rPr lang="pt-BR" sz="2400" b="1" dirty="0">
                <a:solidFill>
                  <a:srgbClr val="FFFF00"/>
                </a:solidFill>
                <a:latin typeface="Corbel"/>
              </a:rPr>
              <a:t>Maracatu</a:t>
            </a:r>
            <a:br>
              <a:rPr lang="pt-BR" sz="2400" b="1" dirty="0">
                <a:solidFill>
                  <a:srgbClr val="FFC000"/>
                </a:solidFill>
                <a:latin typeface="Corbel"/>
              </a:rPr>
            </a:br>
            <a:r>
              <a:rPr lang="pt-BR" sz="2400" dirty="0">
                <a:solidFill>
                  <a:schemeClr val="bg1"/>
                </a:solidFill>
                <a:latin typeface="Corbel"/>
              </a:rPr>
              <a:t> </a:t>
            </a:r>
            <a:endParaRPr lang="pt-BR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Existem duas variantes de maracatu, o “maracatu nação”, cuja maior concentração está em Recife e é acompanhado por uma orquestra percussiva. E o “baque solto”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constituido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 por uma orquestra denominada “terno” composta de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poica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 (espécie de 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cuica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), tambor,</a:t>
            </a:r>
            <a:r>
              <a:rPr lang="pt-BR" sz="2400" dirty="0" err="1">
                <a:solidFill>
                  <a:srgbClr val="FFFF00"/>
                </a:solidFill>
                <a:latin typeface="Corbel"/>
              </a:rPr>
              <a:t>gonguê</a:t>
            </a:r>
            <a:r>
              <a:rPr lang="pt-BR" sz="2400" dirty="0">
                <a:solidFill>
                  <a:srgbClr val="FFFF00"/>
                </a:solidFill>
                <a:latin typeface="Corbel"/>
              </a:rPr>
              <a:t>,caixa e instrumentos de sopro.</a:t>
            </a:r>
            <a:endParaRPr lang="pt-BR" sz="2400" dirty="0">
              <a:solidFill>
                <a:srgbClr val="FFC000"/>
              </a:solidFill>
              <a:latin typeface="Corbel"/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1124744"/>
            <a:ext cx="4355977" cy="47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41506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0067"/>
            <a:ext cx="3312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Maracatu</a:t>
            </a:r>
            <a:br>
              <a:rPr lang="pt-BR" sz="2400" b="1" dirty="0">
                <a:solidFill>
                  <a:srgbClr val="FFFF00"/>
                </a:solidFill>
                <a:latin typeface="Corbel"/>
              </a:rPr>
            </a:br>
            <a:r>
              <a:rPr lang="pt-BR" sz="2400" dirty="0">
                <a:solidFill>
                  <a:srgbClr val="FFFF00"/>
                </a:solidFill>
                <a:latin typeface="Corbel"/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O ponto  de partida do maracatu pode estar  nas festas de coroação das rainhas e reis do Congo. As festas que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acompanhavam esta coroação  eram constituídas de batuques e desfiles do rei e da rainha eleitos. Foi só por volta dos anos 80 que houve um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reflorescimento do gênero.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05414"/>
            <a:ext cx="5364088" cy="38596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4437112"/>
            <a:ext cx="53640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10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CARIMBÓ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É um gênero musical que surgiu pelas redondezas de Belém e na Ilha marajoara no Pará. Segundo tudo o que se indica, foi criada pelos índios tupinambá que, segundo os historiadores, eram dotados de um senso artístico invulgar, </a:t>
            </a:r>
          </a:p>
          <a:p>
            <a:pPr>
              <a:lnSpc>
                <a:spcPct val="100000"/>
              </a:lnSpc>
              <a:buSzPct val="80000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chegando a ser considerados, nas tribos, como verdadeiros semideuses.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505414"/>
            <a:ext cx="5456310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547664" y="6524"/>
            <a:ext cx="7596336" cy="4988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TextBox 25"/>
          <p:cNvSpPr txBox="1"/>
          <p:nvPr/>
        </p:nvSpPr>
        <p:spPr>
          <a:xfrm>
            <a:off x="467436" y="692349"/>
            <a:ext cx="33124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buSzPct val="80000"/>
            </a:pPr>
            <a:r>
              <a:rPr lang="pt-BR" sz="2400" b="1" dirty="0">
                <a:solidFill>
                  <a:srgbClr val="FFFF00"/>
                </a:solidFill>
                <a:latin typeface="Corbel"/>
              </a:rPr>
              <a:t>              </a:t>
            </a:r>
            <a:r>
              <a:rPr lang="pt-BR" sz="2400" b="1" dirty="0" err="1">
                <a:solidFill>
                  <a:srgbClr val="FFFF00"/>
                </a:solidFill>
                <a:latin typeface="Corbel"/>
              </a:rPr>
              <a:t>Carimbó</a:t>
            </a:r>
            <a:br>
              <a:rPr lang="pt-BR" sz="2400" b="1" dirty="0">
                <a:solidFill>
                  <a:srgbClr val="FFFF00"/>
                </a:solidFill>
                <a:latin typeface="Corbel"/>
              </a:rPr>
            </a:br>
            <a:r>
              <a:rPr lang="pt-BR" sz="2400" dirty="0">
                <a:solidFill>
                  <a:srgbClr val="FFFF00"/>
                </a:solidFill>
                <a:latin typeface="Corbel"/>
              </a:rPr>
              <a:t> </a:t>
            </a:r>
            <a:endParaRPr lang="pt-BR" sz="2400" dirty="0">
              <a:solidFill>
                <a:srgbClr val="FFFF00"/>
              </a:solidFill>
            </a:endParaRPr>
          </a:p>
          <a:p>
            <a:pPr>
              <a:lnSpc>
                <a:spcPct val="100000"/>
              </a:lnSpc>
              <a:buSzPct val="80000"/>
              <a:buFont typeface="Wingdings 2" charset="2"/>
              <a:buChar char=""/>
            </a:pPr>
            <a:r>
              <a:rPr lang="pt-BR" sz="2400" dirty="0">
                <a:solidFill>
                  <a:srgbClr val="FFFF00"/>
                </a:solidFill>
                <a:latin typeface="Corbel"/>
              </a:rPr>
              <a:t> Era uma dança em andamento monótono como a maioria das danças indígenas. Quando os africanos entraram em contato com ela adicionaram algumas características africanas como a síncope e o batuque.</a:t>
            </a:r>
            <a:endParaRPr lang="pt-BR" sz="2400" dirty="0">
              <a:solidFill>
                <a:srgbClr val="FFFF00"/>
              </a:solidFill>
            </a:endParaRPr>
          </a:p>
        </p:txBody>
      </p:sp>
      <p:pic>
        <p:nvPicPr>
          <p:cNvPr id="19" name="Picture 4" descr="C:\Users\Imagética\Downloads\afro_09_textur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6791"/>
            <a:ext cx="1547663" cy="49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/>
          <p:cNvSpPr txBox="1"/>
          <p:nvPr/>
        </p:nvSpPr>
        <p:spPr>
          <a:xfrm>
            <a:off x="1561431" y="6524"/>
            <a:ext cx="973343" cy="246221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000" dirty="0"/>
              <a:t>ARTE - MÚSICA</a:t>
            </a:r>
          </a:p>
        </p:txBody>
      </p:sp>
      <p:sp>
        <p:nvSpPr>
          <p:cNvPr id="38" name="TextBox 5"/>
          <p:cNvSpPr txBox="1"/>
          <p:nvPr/>
        </p:nvSpPr>
        <p:spPr>
          <a:xfrm>
            <a:off x="1561431" y="166860"/>
            <a:ext cx="1322798" cy="338554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dirty="0"/>
              <a:t>PIBID / UFMA</a:t>
            </a:r>
          </a:p>
        </p:txBody>
      </p:sp>
      <p:sp>
        <p:nvSpPr>
          <p:cNvPr id="41" name="TextBox 10"/>
          <p:cNvSpPr txBox="1"/>
          <p:nvPr/>
        </p:nvSpPr>
        <p:spPr>
          <a:xfrm>
            <a:off x="3131840" y="73366"/>
            <a:ext cx="2626616" cy="353943"/>
          </a:xfrm>
          <a:prstGeom prst="rect">
            <a:avLst/>
          </a:prstGeom>
          <a:noFill/>
          <a:effectLst>
            <a:outerShdw dist="12700" dir="2700000" algn="tl" rotWithShape="0">
              <a:schemeClr val="accent6">
                <a:lumMod val="40000"/>
                <a:lumOff val="6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700" dirty="0">
                <a:latin typeface="+mj-lt"/>
              </a:rPr>
              <a:t>RITMOS AFRO-BRASILEIROS</a:t>
            </a:r>
          </a:p>
        </p:txBody>
      </p:sp>
      <p:cxnSp>
        <p:nvCxnSpPr>
          <p:cNvPr id="43" name="Conector reto 42"/>
          <p:cNvCxnSpPr/>
          <p:nvPr/>
        </p:nvCxnSpPr>
        <p:spPr>
          <a:xfrm>
            <a:off x="2987824" y="90618"/>
            <a:ext cx="0" cy="333823"/>
          </a:xfrm>
          <a:prstGeom prst="line">
            <a:avLst/>
          </a:prstGeom>
          <a:ln w="25400" cap="rnd">
            <a:solidFill>
              <a:schemeClr val="accent6">
                <a:lumMod val="40000"/>
                <a:lumOff val="6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3254127"/>
            <a:ext cx="5436096" cy="360387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505414"/>
            <a:ext cx="5436096" cy="299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2137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Personalizada 12">
      <a:dk1>
        <a:sysClr val="windowText" lastClr="000000"/>
      </a:dk1>
      <a:lt1>
        <a:srgbClr val="262626"/>
      </a:lt1>
      <a:dk2>
        <a:srgbClr val="595959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651</Words>
  <Application>Microsoft Office PowerPoint</Application>
  <PresentationFormat>Apresentação na tela (4:3)</PresentationFormat>
  <Paragraphs>75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Wingdings</vt:lpstr>
      <vt:lpstr>Wingdings 2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alanmolnar</dc:creator>
  <cp:lastModifiedBy>Admin</cp:lastModifiedBy>
  <cp:revision>257</cp:revision>
  <dcterms:created xsi:type="dcterms:W3CDTF">2010-09-01T18:01:12Z</dcterms:created>
  <dcterms:modified xsi:type="dcterms:W3CDTF">2025-01-03T19:35:14Z</dcterms:modified>
</cp:coreProperties>
</file>