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9"/>
  </p:notesMasterIdLst>
  <p:sldIdLst>
    <p:sldId id="289" r:id="rId3"/>
    <p:sldId id="330" r:id="rId4"/>
    <p:sldId id="342" r:id="rId5"/>
    <p:sldId id="343" r:id="rId6"/>
    <p:sldId id="345" r:id="rId7"/>
    <p:sldId id="347" r:id="rId8"/>
    <p:sldId id="348" r:id="rId9"/>
    <p:sldId id="349" r:id="rId10"/>
    <p:sldId id="350" r:id="rId11"/>
    <p:sldId id="351" r:id="rId12"/>
    <p:sldId id="352" r:id="rId13"/>
    <p:sldId id="346" r:id="rId14"/>
    <p:sldId id="341" r:id="rId15"/>
    <p:sldId id="331" r:id="rId16"/>
    <p:sldId id="332" r:id="rId17"/>
    <p:sldId id="33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FFFF99"/>
    <a:srgbClr val="FF9900"/>
    <a:srgbClr val="CCFF33"/>
    <a:srgbClr val="37BCFF"/>
    <a:srgbClr val="66CCFF"/>
    <a:srgbClr val="A08ECE"/>
    <a:srgbClr val="AC9AC2"/>
    <a:srgbClr val="000000"/>
    <a:srgbClr val="5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86" autoAdjust="0"/>
  </p:normalViewPr>
  <p:slideViewPr>
    <p:cSldViewPr>
      <p:cViewPr varScale="1">
        <p:scale>
          <a:sx n="80" d="100"/>
          <a:sy n="80" d="100"/>
        </p:scale>
        <p:origin x="152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FE8E1C-2662-4E6E-A1FD-77715E78031E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BFC9CF-D339-4A1B-9AF2-43BD7CEDA5C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534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251082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255093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343853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15148"/>
      </p:ext>
    </p:extLst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072477"/>
      </p:ext>
    </p:extLst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296779"/>
      </p:ext>
    </p:extLst>
  </p:cSld>
  <p:clrMapOvr>
    <a:masterClrMapping/>
  </p:clrMapOvr>
  <p:transition spd="slow">
    <p:push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975144"/>
      </p:ext>
    </p:extLst>
  </p:cSld>
  <p:clrMapOvr>
    <a:masterClrMapping/>
  </p:clrMapOvr>
  <p:transition spd="slow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459618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330704"/>
      </p:ext>
    </p:extLst>
  </p:cSld>
  <p:clrMapOvr>
    <a:masterClrMapping/>
  </p:clrMapOvr>
  <p:transition spd="slow">
    <p:push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389327"/>
      </p:ext>
    </p:extLst>
  </p:cSld>
  <p:clrMapOvr>
    <a:masterClrMapping/>
  </p:clrMapOvr>
  <p:transition spd="slow">
    <p:push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972822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305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4.png"/><Relationship Id="rId12" Type="http://schemas.microsoft.com/office/2007/relationships/hdphoto" Target="../media/hdphoto4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1.wdp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microsoft.com/office/2007/relationships/hdphoto" Target="../media/hdphoto3.wdp"/><Relationship Id="rId4" Type="http://schemas.openxmlformats.org/officeDocument/2006/relationships/hyperlink" Target="http://www.imagetica.net/blog" TargetMode="External"/><Relationship Id="rId9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6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jp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Imagética\Downloads\afro_06_vanessadlim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113" y="8161"/>
            <a:ext cx="9134170" cy="6850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1212608" y="3308020"/>
            <a:ext cx="7396939" cy="3073305"/>
          </a:xfrm>
          <a:prstGeom prst="rect">
            <a:avLst/>
          </a:prstGeom>
          <a:solidFill>
            <a:schemeClr val="tx1">
              <a:lumMod val="95000"/>
              <a:lumOff val="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3" name="Conector reto 2"/>
          <p:cNvCxnSpPr/>
          <p:nvPr/>
        </p:nvCxnSpPr>
        <p:spPr>
          <a:xfrm flipH="1">
            <a:off x="1428633" y="5668934"/>
            <a:ext cx="694954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19"/>
          <p:cNvSpPr txBox="1"/>
          <p:nvPr/>
        </p:nvSpPr>
        <p:spPr>
          <a:xfrm>
            <a:off x="1302230" y="3205422"/>
            <a:ext cx="7050294" cy="9387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5500" b="1" dirty="0" err="1">
                <a:solidFill>
                  <a:srgbClr val="FFC000"/>
                </a:solidFill>
              </a:rPr>
              <a:t>Ritmos</a:t>
            </a:r>
            <a:r>
              <a:rPr lang="en-US" sz="5500" b="1" dirty="0">
                <a:solidFill>
                  <a:srgbClr val="FFC000"/>
                </a:solidFill>
              </a:rPr>
              <a:t> Afro-</a:t>
            </a:r>
            <a:r>
              <a:rPr lang="en-US" sz="5500" b="1" dirty="0" err="1">
                <a:solidFill>
                  <a:srgbClr val="FFC000"/>
                </a:solidFill>
              </a:rPr>
              <a:t>brasileiros</a:t>
            </a:r>
            <a:endParaRPr lang="en-US" sz="5500" b="1" dirty="0">
              <a:solidFill>
                <a:srgbClr val="FFC000"/>
              </a:solidFill>
            </a:endParaRPr>
          </a:p>
        </p:txBody>
      </p:sp>
      <p:sp>
        <p:nvSpPr>
          <p:cNvPr id="41" name="TextBox 19"/>
          <p:cNvSpPr txBox="1"/>
          <p:nvPr/>
        </p:nvSpPr>
        <p:spPr>
          <a:xfrm>
            <a:off x="1343301" y="4653133"/>
            <a:ext cx="6741076" cy="101566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/>
            </a:outerShdw>
          </a:effectLst>
        </p:spPr>
        <p:txBody>
          <a:bodyPr wrap="non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</a:rPr>
              <a:t>UNIVERSIDADE FEDERAL DO MARANHÃO</a:t>
            </a:r>
            <a:endParaRPr lang="pt-BR" sz="2000" dirty="0">
              <a:solidFill>
                <a:schemeClr val="bg1"/>
              </a:solidFill>
            </a:endParaRPr>
          </a:p>
          <a:p>
            <a:r>
              <a:rPr lang="pt-BR" sz="2000" b="1" dirty="0">
                <a:solidFill>
                  <a:schemeClr val="bg1"/>
                </a:solidFill>
              </a:rPr>
              <a:t>CENTRO DE CIÊNCIAS HUMANAS – DEPARTAMENTO DE ARTES</a:t>
            </a:r>
            <a:endParaRPr lang="pt-BR" sz="2000" dirty="0">
              <a:solidFill>
                <a:schemeClr val="bg1"/>
              </a:solidFill>
            </a:endParaRPr>
          </a:p>
          <a:p>
            <a:r>
              <a:rPr lang="pt-BR" sz="2000" b="1" dirty="0">
                <a:solidFill>
                  <a:schemeClr val="bg1"/>
                </a:solidFill>
              </a:rPr>
              <a:t>CENTRO DE ENSINO LICEU MARANHENSE</a:t>
            </a:r>
            <a:endParaRPr lang="pt-BR" sz="2000" dirty="0">
              <a:solidFill>
                <a:schemeClr val="bg1"/>
              </a:solidFill>
            </a:endParaRPr>
          </a:p>
        </p:txBody>
      </p:sp>
      <p:cxnSp>
        <p:nvCxnSpPr>
          <p:cNvPr id="28" name="Conector reto 27"/>
          <p:cNvCxnSpPr/>
          <p:nvPr/>
        </p:nvCxnSpPr>
        <p:spPr>
          <a:xfrm flipH="1">
            <a:off x="1402977" y="4581125"/>
            <a:ext cx="694954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19"/>
          <p:cNvSpPr txBox="1"/>
          <p:nvPr/>
        </p:nvSpPr>
        <p:spPr>
          <a:xfrm>
            <a:off x="1356625" y="4149077"/>
            <a:ext cx="6334042" cy="40011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/>
            </a:outerShdw>
          </a:effectLst>
        </p:spPr>
        <p:txBody>
          <a:bodyPr wrap="non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</a:rPr>
              <a:t>PIBID - </a:t>
            </a:r>
            <a:r>
              <a:rPr lang="pt-BR" sz="1500" b="1" dirty="0">
                <a:solidFill>
                  <a:schemeClr val="bg1"/>
                </a:solidFill>
              </a:rPr>
              <a:t>PROGRAMA INSTITUCIONAL DE BOLSAS DE INICIAÇÃO À DOCÊNCIA</a:t>
            </a:r>
            <a:endParaRPr lang="pt-BR" sz="1500" dirty="0">
              <a:solidFill>
                <a:schemeClr val="bg1"/>
              </a:solidFill>
            </a:endParaRPr>
          </a:p>
        </p:txBody>
      </p:sp>
      <p:sp>
        <p:nvSpPr>
          <p:cNvPr id="23" name="TextBox 19"/>
          <p:cNvSpPr txBox="1"/>
          <p:nvPr/>
        </p:nvSpPr>
        <p:spPr>
          <a:xfrm>
            <a:off x="1365314" y="5746004"/>
            <a:ext cx="4169347" cy="55399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/>
            </a:outerShdw>
          </a:effectLst>
        </p:spPr>
        <p:txBody>
          <a:bodyPr wrap="none" rtlCol="0">
            <a:spAutoFit/>
          </a:bodyPr>
          <a:lstStyle/>
          <a:p>
            <a:r>
              <a:rPr lang="pt-BR" sz="1500" b="1" dirty="0">
                <a:solidFill>
                  <a:schemeClr val="bg1"/>
                </a:solidFill>
              </a:rPr>
              <a:t>Coordenador / UFMA: </a:t>
            </a:r>
            <a:r>
              <a:rPr lang="pt-BR" sz="1500" dirty="0">
                <a:solidFill>
                  <a:schemeClr val="bg1"/>
                </a:solidFill>
              </a:rPr>
              <a:t>Prof. </a:t>
            </a:r>
            <a:r>
              <a:rPr lang="pt-BR" sz="1500">
                <a:solidFill>
                  <a:schemeClr val="bg1"/>
                </a:solidFill>
              </a:rPr>
              <a:t>Daniel Lemos</a:t>
            </a:r>
            <a:endParaRPr lang="pt-BR" sz="1500" dirty="0">
              <a:solidFill>
                <a:schemeClr val="bg1"/>
              </a:solidFill>
            </a:endParaRPr>
          </a:p>
          <a:p>
            <a:r>
              <a:rPr lang="pt-BR" sz="1500" b="1" dirty="0">
                <a:solidFill>
                  <a:schemeClr val="bg1"/>
                </a:solidFill>
              </a:rPr>
              <a:t>Supervisor / Liceu Maranhense: </a:t>
            </a:r>
            <a:r>
              <a:rPr lang="pt-BR" sz="1500" dirty="0">
                <a:solidFill>
                  <a:schemeClr val="bg1"/>
                </a:solidFill>
              </a:rPr>
              <a:t>Prof. Garcia Junior</a:t>
            </a:r>
          </a:p>
        </p:txBody>
      </p:sp>
      <p:pic>
        <p:nvPicPr>
          <p:cNvPr id="6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6200000">
            <a:off x="-723773" y="4355324"/>
            <a:ext cx="3073305" cy="978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upo 6"/>
          <p:cNvGrpSpPr/>
          <p:nvPr/>
        </p:nvGrpSpPr>
        <p:grpSpPr>
          <a:xfrm>
            <a:off x="221671" y="6518344"/>
            <a:ext cx="7158641" cy="295032"/>
            <a:chOff x="458064" y="6444828"/>
            <a:chExt cx="7158641" cy="295032"/>
          </a:xfrm>
        </p:grpSpPr>
        <p:grpSp>
          <p:nvGrpSpPr>
            <p:cNvPr id="2" name="Grupo 1"/>
            <p:cNvGrpSpPr/>
            <p:nvPr/>
          </p:nvGrpSpPr>
          <p:grpSpPr>
            <a:xfrm>
              <a:off x="1095753" y="6444828"/>
              <a:ext cx="6520952" cy="283789"/>
              <a:chOff x="2195736" y="6257458"/>
              <a:chExt cx="6520952" cy="283789"/>
            </a:xfrm>
          </p:grpSpPr>
          <p:sp>
            <p:nvSpPr>
              <p:cNvPr id="14" name="TextBox 13">
                <a:hlinkClick r:id="rId4"/>
              </p:cNvPr>
              <p:cNvSpPr txBox="1"/>
              <p:nvPr/>
            </p:nvSpPr>
            <p:spPr>
              <a:xfrm>
                <a:off x="2229848" y="6263396"/>
                <a:ext cx="172502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prstClr val="white"/>
                    </a:solidFill>
                  </a:rPr>
                  <a:t>www.imagetica.net/blog</a:t>
                </a:r>
              </a:p>
            </p:txBody>
          </p:sp>
          <p:sp>
            <p:nvSpPr>
              <p:cNvPr id="25" name="TextBox 13"/>
              <p:cNvSpPr txBox="1"/>
              <p:nvPr/>
            </p:nvSpPr>
            <p:spPr>
              <a:xfrm>
                <a:off x="4103791" y="6264248"/>
                <a:ext cx="154106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prstClr val="white"/>
                    </a:solidFill>
                  </a:rPr>
                  <a:t>garcia@imagetica.net</a:t>
                </a:r>
              </a:p>
            </p:txBody>
          </p:sp>
          <p:sp>
            <p:nvSpPr>
              <p:cNvPr id="26" name="TextBox 13"/>
              <p:cNvSpPr txBox="1"/>
              <p:nvPr/>
            </p:nvSpPr>
            <p:spPr>
              <a:xfrm>
                <a:off x="5859168" y="6257458"/>
                <a:ext cx="133222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prstClr val="white"/>
                    </a:solidFill>
                  </a:rPr>
                  <a:t>@</a:t>
                </a:r>
                <a:r>
                  <a:rPr lang="en-US" sz="1200" dirty="0" err="1">
                    <a:solidFill>
                      <a:prstClr val="white"/>
                    </a:solidFill>
                  </a:rPr>
                  <a:t>imageticadesign</a:t>
                </a:r>
                <a:endParaRPr lang="en-US" sz="12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TextBox 13"/>
              <p:cNvSpPr txBox="1"/>
              <p:nvPr/>
            </p:nvSpPr>
            <p:spPr>
              <a:xfrm>
                <a:off x="7469423" y="6257458"/>
                <a:ext cx="124726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 err="1">
                    <a:solidFill>
                      <a:prstClr val="white"/>
                    </a:solidFill>
                  </a:rPr>
                  <a:t>Imagética</a:t>
                </a:r>
                <a:r>
                  <a:rPr lang="en-US" sz="1200" dirty="0">
                    <a:solidFill>
                      <a:prstClr val="white"/>
                    </a:solidFill>
                  </a:rPr>
                  <a:t> Design</a:t>
                </a:r>
              </a:p>
            </p:txBody>
          </p:sp>
          <p:pic>
            <p:nvPicPr>
              <p:cNvPr id="1027" name="Picture 3" descr="E:\Imagética Trabalhos\Motobrax\icon_fcebook.png"/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rightnessContrast bright="-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326547" y="6339315"/>
                <a:ext cx="146747" cy="14605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28" name="Picture 4" descr="E:\Imagética Trabalhos\Motobrax\icon_site.png"/>
              <p:cNvPicPr>
                <a:picLocks noChangeAspect="1" noChangeArrowheads="1"/>
              </p:cNvPicPr>
              <p:nvPr/>
            </p:nvPicPr>
            <p:blipFill>
              <a:blip r:embed="rId7" cstate="email"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brightnessContrast bright="-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95736" y="6311652"/>
                <a:ext cx="72555" cy="17371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29" name="Picture 5" descr="E:\Imagética Trabalhos\Motobrax\icon_email.png"/>
              <p:cNvPicPr>
                <a:picLocks noChangeAspect="1" noChangeArrowheads="1"/>
              </p:cNvPicPr>
              <p:nvPr/>
            </p:nvPicPr>
            <p:blipFill>
              <a:blip r:embed="rId9" cstate="email">
                <a:extLst>
                  <a:ext uri="{BEBA8EAE-BF5A-486C-A8C5-ECC9F3942E4B}">
                    <a14:imgProps xmlns:a14="http://schemas.microsoft.com/office/drawing/2010/main">
                      <a14:imgLayer r:embed="rId10">
                        <a14:imgEffect>
                          <a14:brightnessContrast bright="-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751617">
                <a:off x="4004728" y="6352817"/>
                <a:ext cx="122341" cy="15663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1" name="Picture 7" descr="E:\Imagens\Design\Banco de vetores\twitter_newbird_branco.png"/>
              <p:cNvPicPr>
                <a:picLocks noChangeAspect="1" noChangeArrowheads="1"/>
              </p:cNvPicPr>
              <p:nvPr/>
            </p:nvPicPr>
            <p:blipFill>
              <a:blip r:embed="rId11" cstate="email">
                <a:extLst>
                  <a:ext uri="{BEBA8EAE-BF5A-486C-A8C5-ECC9F3942E4B}">
                    <a14:imgProps xmlns:a14="http://schemas.microsoft.com/office/drawing/2010/main">
                      <a14:imgLayer r:embed="rId12">
                        <a14:imgEffect>
                          <a14:brightnessContrast bright="-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41390" y="6332316"/>
                <a:ext cx="209816" cy="15857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34" name="TextBox 19"/>
            <p:cNvSpPr txBox="1"/>
            <p:nvPr/>
          </p:nvSpPr>
          <p:spPr>
            <a:xfrm>
              <a:off x="458064" y="6462861"/>
              <a:ext cx="657552" cy="276999"/>
            </a:xfrm>
            <a:prstGeom prst="rect">
              <a:avLst/>
            </a:prstGeom>
            <a:noFill/>
            <a:effectLst>
              <a:outerShdw blurRad="50800" dist="38100" dir="8100000" algn="tr" rotWithShape="0">
                <a:prstClr val="black"/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pt-BR" sz="1200" dirty="0">
                  <a:solidFill>
                    <a:schemeClr val="bg1"/>
                  </a:solidFill>
                </a:rPr>
                <a:t>Design: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1865545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266522" y="692696"/>
            <a:ext cx="453650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FFC000"/>
                </a:solidFill>
              </a:rPr>
              <a:t>Samba-exaltação</a:t>
            </a:r>
            <a:endParaRPr lang="pt-BR" sz="2400" dirty="0">
              <a:solidFill>
                <a:srgbClr val="FFC000"/>
              </a:solidFill>
            </a:endParaRPr>
          </a:p>
          <a:p>
            <a:r>
              <a:rPr lang="pt-BR" sz="2400" dirty="0">
                <a:solidFill>
                  <a:srgbClr val="FFC000"/>
                </a:solidFill>
              </a:rPr>
              <a:t>Com letras patrióticas e ressaltando as maravilhas do Brasil, com acompanhamento de orquestra. Exemplo: Aquarela do Brasil, de Ary Barroso gravada em 1939 por Francisco Alves.</a:t>
            </a:r>
          </a:p>
          <a:p>
            <a:endParaRPr lang="pt-BR" sz="2400" dirty="0">
              <a:solidFill>
                <a:srgbClr val="FFC000"/>
              </a:solidFill>
            </a:endParaRPr>
          </a:p>
          <a:p>
            <a:r>
              <a:rPr lang="pt-BR" sz="2400" b="1" dirty="0">
                <a:solidFill>
                  <a:srgbClr val="FFC000"/>
                </a:solidFill>
              </a:rPr>
              <a:t>Samba de breque</a:t>
            </a:r>
            <a:endParaRPr lang="pt-BR" sz="2400" dirty="0">
              <a:solidFill>
                <a:srgbClr val="FFC000"/>
              </a:solidFill>
            </a:endParaRPr>
          </a:p>
          <a:p>
            <a:r>
              <a:rPr lang="pt-BR" sz="2400" dirty="0">
                <a:solidFill>
                  <a:srgbClr val="FFC000"/>
                </a:solidFill>
              </a:rPr>
              <a:t>Este estilo tem momentos de paradas rápidas, onde o cantor pode incluir comentários, muitos deles em tom crítico ou humorístico. Um dos mestres deste estilo é Moreira da Silva .</a:t>
            </a: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44008" y="571500"/>
            <a:ext cx="432048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687830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179512" y="620688"/>
            <a:ext cx="498797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FFC000"/>
                </a:solidFill>
              </a:rPr>
              <a:t>Samba de gafieira</a:t>
            </a:r>
            <a:endParaRPr lang="pt-BR" sz="2400" dirty="0">
              <a:solidFill>
                <a:srgbClr val="FFC000"/>
              </a:solidFill>
            </a:endParaRPr>
          </a:p>
          <a:p>
            <a:r>
              <a:rPr lang="pt-BR" sz="2400" dirty="0">
                <a:solidFill>
                  <a:srgbClr val="FFC000"/>
                </a:solidFill>
              </a:rPr>
              <a:t>Foi criado na década de 1940 e tem acompanhamento de orquestra. Rápido e muito forte na parte instrumental, é muito usado nas danças de salão.</a:t>
            </a:r>
          </a:p>
          <a:p>
            <a:endParaRPr lang="pt-BR" sz="2400" b="1" dirty="0">
              <a:solidFill>
                <a:srgbClr val="FFC000"/>
              </a:solidFill>
            </a:endParaRPr>
          </a:p>
          <a:p>
            <a:r>
              <a:rPr lang="pt-BR" sz="2400" b="1" dirty="0" err="1">
                <a:solidFill>
                  <a:srgbClr val="FFC000"/>
                </a:solidFill>
              </a:rPr>
              <a:t>Sambalanço</a:t>
            </a:r>
            <a:endParaRPr lang="pt-BR" sz="2400" dirty="0">
              <a:solidFill>
                <a:srgbClr val="FFC000"/>
              </a:solidFill>
            </a:endParaRPr>
          </a:p>
          <a:p>
            <a:r>
              <a:rPr lang="pt-BR" sz="2400" dirty="0">
                <a:solidFill>
                  <a:srgbClr val="FFC000"/>
                </a:solidFill>
              </a:rPr>
              <a:t>Surgiu nos anos 50 (década de 1950) em boates de São Paulo e Rio de Janeiro. Recebeu uma grande influência do jazz.. Um dos mais significativos representantes do </a:t>
            </a:r>
            <a:r>
              <a:rPr lang="pt-BR" sz="2400" dirty="0" err="1">
                <a:solidFill>
                  <a:srgbClr val="FFC000"/>
                </a:solidFill>
              </a:rPr>
              <a:t>sambalanço</a:t>
            </a:r>
            <a:r>
              <a:rPr lang="pt-BR" sz="2400" dirty="0">
                <a:solidFill>
                  <a:srgbClr val="FFC000"/>
                </a:solidFill>
              </a:rPr>
              <a:t> é Jorge Ben Jor,  que mistura também elementos de outros estilos.</a:t>
            </a:r>
          </a:p>
          <a:p>
            <a:endParaRPr lang="pt-BR" sz="2400" dirty="0">
              <a:solidFill>
                <a:srgbClr val="FFC000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44593" y="1340768"/>
            <a:ext cx="3775968" cy="3851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687830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410344" y="1938189"/>
            <a:ext cx="8214685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200" b="1" dirty="0">
                <a:solidFill>
                  <a:srgbClr val="FFC000"/>
                </a:solidFill>
              </a:rPr>
              <a:t>Dia Nacional do Samba</a:t>
            </a:r>
            <a:br>
              <a:rPr lang="pt-BR" sz="3200" dirty="0">
                <a:solidFill>
                  <a:srgbClr val="FFC000"/>
                </a:solidFill>
              </a:rPr>
            </a:br>
            <a:r>
              <a:rPr lang="pt-BR" sz="3200" dirty="0">
                <a:solidFill>
                  <a:srgbClr val="FFC000"/>
                </a:solidFill>
              </a:rPr>
              <a:t>Comemora-se em 2 de dezembro o Dia Nacional</a:t>
            </a:r>
            <a:br>
              <a:rPr lang="pt-BR" sz="3200" dirty="0">
                <a:solidFill>
                  <a:srgbClr val="FFC000"/>
                </a:solidFill>
              </a:rPr>
            </a:br>
            <a:r>
              <a:rPr lang="pt-BR" sz="3200" dirty="0">
                <a:solidFill>
                  <a:srgbClr val="FFC000"/>
                </a:solidFill>
              </a:rPr>
              <a:t> do Samba.</a:t>
            </a:r>
          </a:p>
          <a:p>
            <a:pPr algn="ctr"/>
            <a:r>
              <a:rPr lang="pt-BR" dirty="0"/>
              <a:t> </a:t>
            </a: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11883985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247848" y="622251"/>
            <a:ext cx="360050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2400" b="1" dirty="0">
                <a:solidFill>
                  <a:srgbClr val="FFC000"/>
                </a:solidFill>
                <a:latin typeface="Corbel"/>
              </a:rPr>
              <a:t>CARIMBÓ</a:t>
            </a:r>
            <a:endParaRPr lang="pt-BR" sz="24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buSzPct val="80000"/>
              <a:buFont typeface="Wingdings 2" charset="2"/>
              <a:buChar char="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 É um gênero musical que surgiu pelas redondezas de Belém e na Ilha marajoara no Pará. Segundo tudo o que se indica, foi criada pelos índios tupinambá que, segundo os historiadores, eram dotados de um senso artístico invulgar, 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chegando a ser considerados, nas tribos, como verdadeiros semideuses.</a:t>
            </a:r>
            <a:endParaRPr lang="pt-BR" sz="2400" dirty="0">
              <a:solidFill>
                <a:schemeClr val="bg1"/>
              </a:solidFill>
            </a:endParaRP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8356" y="968501"/>
            <a:ext cx="5243850" cy="4939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779927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467436" y="692349"/>
            <a:ext cx="331247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2400" b="1" dirty="0" err="1">
                <a:solidFill>
                  <a:srgbClr val="FFC000"/>
                </a:solidFill>
                <a:latin typeface="Corbel"/>
              </a:rPr>
              <a:t>Carimbó</a:t>
            </a:r>
            <a:br>
              <a:rPr lang="pt-BR" sz="2400" b="1" dirty="0">
                <a:solidFill>
                  <a:srgbClr val="FFC000"/>
                </a:solidFill>
                <a:latin typeface="Corbel"/>
              </a:rPr>
            </a:br>
            <a:r>
              <a:rPr lang="pt-BR" sz="2400" dirty="0">
                <a:solidFill>
                  <a:schemeClr val="bg1"/>
                </a:solidFill>
                <a:latin typeface="Corbel"/>
              </a:rPr>
              <a:t> </a:t>
            </a:r>
            <a:endParaRPr lang="pt-BR" sz="24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buSzPct val="80000"/>
              <a:buFont typeface="Wingdings 2" charset="2"/>
              <a:buChar char="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 Era uma dança em andamento monótono como a maioria das danças indígenas. Quando os africanos entraram em contato com ela adicionaram algumas características africanas como a síncope e o batuque.</a:t>
            </a:r>
            <a:endParaRPr lang="pt-BR" sz="2400" dirty="0">
              <a:solidFill>
                <a:schemeClr val="bg1"/>
              </a:solidFill>
            </a:endParaRP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7904" y="3254127"/>
            <a:ext cx="5436096" cy="3603873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7904" y="505414"/>
            <a:ext cx="5436096" cy="2995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521371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467436" y="692349"/>
            <a:ext cx="331247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2400" b="1" dirty="0" err="1">
                <a:solidFill>
                  <a:srgbClr val="FFC000"/>
                </a:solidFill>
                <a:latin typeface="Corbel"/>
              </a:rPr>
              <a:t>Carimbó</a:t>
            </a:r>
            <a:br>
              <a:rPr lang="pt-BR" sz="2400" b="1" dirty="0">
                <a:solidFill>
                  <a:srgbClr val="FFC000"/>
                </a:solidFill>
                <a:latin typeface="Corbel"/>
              </a:rPr>
            </a:br>
            <a:r>
              <a:rPr lang="pt-BR" sz="2400" dirty="0">
                <a:solidFill>
                  <a:schemeClr val="bg1"/>
                </a:solidFill>
                <a:latin typeface="Corbel"/>
              </a:rPr>
              <a:t> </a:t>
            </a:r>
            <a:endParaRPr lang="pt-BR" sz="24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buSzPct val="80000"/>
              <a:buFont typeface="Wingdings 2" charset="2"/>
              <a:buChar char="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 A formação instrumental original era feita por dois curimbós (tambor feito de tronco de árvore. Nome do qual derivou o gênero) um alto e um baixo, flauta de madeira, maracás e viola cabocla de quatro cordas, hoje substituída pelo banjo.</a:t>
            </a:r>
            <a:endParaRPr lang="pt-BR" sz="2400" dirty="0">
              <a:solidFill>
                <a:schemeClr val="bg1"/>
              </a:solidFill>
            </a:endParaRP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m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53222" y="523720"/>
            <a:ext cx="5364087" cy="3964879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56222" y="4325250"/>
            <a:ext cx="5388496" cy="2516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521371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467436" y="692349"/>
            <a:ext cx="331247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2400" b="1" dirty="0" err="1">
                <a:solidFill>
                  <a:srgbClr val="FFC000"/>
                </a:solidFill>
                <a:latin typeface="Corbel"/>
              </a:rPr>
              <a:t>Carimbó</a:t>
            </a:r>
            <a:br>
              <a:rPr lang="pt-BR" sz="2400" b="1" dirty="0">
                <a:solidFill>
                  <a:srgbClr val="FFC000"/>
                </a:solidFill>
                <a:latin typeface="Corbel"/>
              </a:rPr>
            </a:br>
            <a:r>
              <a:rPr lang="pt-BR" sz="2400" dirty="0">
                <a:solidFill>
                  <a:schemeClr val="bg1"/>
                </a:solidFill>
                <a:latin typeface="Corbel"/>
              </a:rPr>
              <a:t> </a:t>
            </a:r>
            <a:endParaRPr lang="pt-BR" sz="24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buSzPct val="80000"/>
              <a:buFont typeface="Wingdings 2" charset="2"/>
              <a:buChar char="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 O grande representante do </a:t>
            </a:r>
            <a:r>
              <a:rPr lang="pt-BR" sz="2400" dirty="0" err="1">
                <a:solidFill>
                  <a:srgbClr val="FFC000"/>
                </a:solidFill>
                <a:latin typeface="Corbel"/>
              </a:rPr>
              <a:t>Carimbó</a:t>
            </a:r>
            <a:r>
              <a:rPr lang="pt-BR" sz="2400" dirty="0">
                <a:solidFill>
                  <a:srgbClr val="FFC000"/>
                </a:solidFill>
                <a:latin typeface="Corbel"/>
              </a:rPr>
              <a:t> é o </a:t>
            </a:r>
            <a:r>
              <a:rPr lang="pt-BR" sz="2400" dirty="0" err="1">
                <a:solidFill>
                  <a:srgbClr val="FF0000"/>
                </a:solidFill>
                <a:latin typeface="Corbel"/>
              </a:rPr>
              <a:t>Pinduca</a:t>
            </a:r>
            <a:r>
              <a:rPr lang="pt-BR" sz="2400" dirty="0">
                <a:solidFill>
                  <a:srgbClr val="FFC000"/>
                </a:solidFill>
                <a:latin typeface="Corbel"/>
              </a:rPr>
              <a:t>, considerado o Rei do </a:t>
            </a:r>
            <a:r>
              <a:rPr lang="pt-BR" sz="2400" dirty="0" err="1">
                <a:solidFill>
                  <a:srgbClr val="FFC000"/>
                </a:solidFill>
                <a:latin typeface="Corbel"/>
              </a:rPr>
              <a:t>Carimbó</a:t>
            </a:r>
            <a:r>
              <a:rPr lang="pt-BR" sz="2400" dirty="0">
                <a:solidFill>
                  <a:srgbClr val="FFC000"/>
                </a:solidFill>
                <a:latin typeface="Corbel"/>
              </a:rPr>
              <a:t>. Compôs sucesso como: “garota do tacacá”, “</a:t>
            </a:r>
            <a:r>
              <a:rPr lang="pt-BR" sz="2400" dirty="0" err="1">
                <a:solidFill>
                  <a:srgbClr val="FFC000"/>
                </a:solidFill>
                <a:latin typeface="Corbel"/>
              </a:rPr>
              <a:t>carimbó</a:t>
            </a:r>
            <a:r>
              <a:rPr lang="pt-BR" sz="2400" dirty="0">
                <a:solidFill>
                  <a:srgbClr val="FFC000"/>
                </a:solidFill>
                <a:latin typeface="Corbel"/>
              </a:rPr>
              <a:t> no mato” e “</a:t>
            </a:r>
            <a:r>
              <a:rPr lang="pt-BR" sz="2400" dirty="0" err="1">
                <a:solidFill>
                  <a:srgbClr val="FFC000"/>
                </a:solidFill>
                <a:latin typeface="Corbel"/>
              </a:rPr>
              <a:t>carimbó</a:t>
            </a:r>
            <a:r>
              <a:rPr lang="pt-BR" sz="2400" dirty="0">
                <a:solidFill>
                  <a:srgbClr val="FFC000"/>
                </a:solidFill>
                <a:latin typeface="Corbel"/>
              </a:rPr>
              <a:t> do macaco”</a:t>
            </a:r>
            <a:endParaRPr lang="pt-BR" sz="2400" dirty="0">
              <a:solidFill>
                <a:schemeClr val="bg1"/>
              </a:solidFill>
            </a:endParaRP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m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48026" y="505415"/>
            <a:ext cx="4595974" cy="6352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175322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1505569" y="3356992"/>
            <a:ext cx="600550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solidFill>
                  <a:srgbClr val="FFC000"/>
                </a:solidFill>
                <a:latin typeface="Corbel" pitchFamily="34" charset="0"/>
              </a:rPr>
              <a:t>O samba é uma dança e um gênero musical afro-brasileiro que surgiu no início do século XX, e é encontrada em todo Brasil.</a:t>
            </a:r>
            <a:r>
              <a:rPr lang="pt-BR" sz="2400" dirty="0">
                <a:solidFill>
                  <a:srgbClr val="FFC000"/>
                </a:solidFill>
              </a:rPr>
              <a:t> Acredita-se que a origem do termo samba se origine de outro termo africano, </a:t>
            </a:r>
            <a:r>
              <a:rPr lang="pt-BR" sz="2400" i="1" dirty="0" err="1">
                <a:solidFill>
                  <a:srgbClr val="FFC000"/>
                </a:solidFill>
              </a:rPr>
              <a:t>semba</a:t>
            </a:r>
            <a:r>
              <a:rPr lang="pt-BR" sz="2400" i="1" dirty="0">
                <a:solidFill>
                  <a:srgbClr val="FFC000"/>
                </a:solidFill>
              </a:rPr>
              <a:t>, </a:t>
            </a:r>
            <a:r>
              <a:rPr lang="pt-BR" sz="2400" dirty="0">
                <a:solidFill>
                  <a:srgbClr val="FFC000"/>
                </a:solidFill>
              </a:rPr>
              <a:t>que significa umbigada ou batuque, que é também um gênero musical africano.</a:t>
            </a:r>
          </a:p>
          <a:p>
            <a:pPr algn="ctr"/>
            <a:endParaRPr lang="pt-BR" sz="2400" dirty="0">
              <a:solidFill>
                <a:srgbClr val="FFC000"/>
              </a:solidFill>
              <a:latin typeface="Corbel" pitchFamily="34" charset="0"/>
            </a:endParaRP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80045" y="670781"/>
            <a:ext cx="5930205" cy="2614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52137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575395" y="1124744"/>
            <a:ext cx="338437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rgbClr val="FFC000"/>
                </a:solidFill>
                <a:latin typeface="Corbel" pitchFamily="34" charset="0"/>
              </a:rPr>
              <a:t>No meio do século XIX com a transferência da mão de obra escrava da Bahia para o Vale do Parnaíba, junto com o declínio da produção de café, abolição da escravatura e o desenvolvimento comercial, os negros deslocaram-se para o Rio habitando os bairros da periferia. 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0032" y="1070272"/>
            <a:ext cx="3546528" cy="459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491200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aixaDeTexto 3"/>
          <p:cNvSpPr txBox="1"/>
          <p:nvPr/>
        </p:nvSpPr>
        <p:spPr>
          <a:xfrm>
            <a:off x="544644" y="873324"/>
            <a:ext cx="398025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rgbClr val="FFC000"/>
                </a:solidFill>
              </a:rPr>
              <a:t>O primeiro samba gravado foi o samba “pelo telefone”, cuja autoria foi reivindicada, por </a:t>
            </a:r>
            <a:r>
              <a:rPr lang="pt-BR" sz="2400" dirty="0" err="1">
                <a:solidFill>
                  <a:srgbClr val="FFC000"/>
                </a:solidFill>
              </a:rPr>
              <a:t>Donga</a:t>
            </a:r>
            <a:r>
              <a:rPr lang="pt-BR" sz="2400" dirty="0">
                <a:solidFill>
                  <a:srgbClr val="FFC000"/>
                </a:solidFill>
              </a:rPr>
              <a:t> (Ernesto dos Santos). Essa música gerou brigas e disputas por causa de sua autoria, já que, na época, os sambas eram compostos de forma coletiva em rodas de samba.</a:t>
            </a:r>
            <a:r>
              <a:rPr lang="pt-BR" sz="2400" dirty="0"/>
              <a:t> </a:t>
            </a:r>
            <a:r>
              <a:rPr lang="pt-BR" sz="2400" dirty="0">
                <a:solidFill>
                  <a:srgbClr val="FFC000"/>
                </a:solidFill>
              </a:rPr>
              <a:t>A comercialização do samba fez com que os direitos autorais pertencessem a quem registrasse a composição primeiro.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44008" y="1340768"/>
            <a:ext cx="4078312" cy="407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491200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168141" y="620688"/>
            <a:ext cx="500522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rgbClr val="FFC000"/>
                </a:solidFill>
              </a:rPr>
              <a:t>A partir de 1922 o samba começou a se popularizar através do rádio, consolidando o gênero musical no mercado fonográfico e, consequentemente, chegando às casas da classe média.</a:t>
            </a:r>
            <a:r>
              <a:rPr lang="pt-BR" sz="2400" dirty="0"/>
              <a:t> </a:t>
            </a:r>
            <a:r>
              <a:rPr lang="pt-BR" sz="2400" dirty="0">
                <a:solidFill>
                  <a:srgbClr val="FFC000"/>
                </a:solidFill>
              </a:rPr>
              <a:t>Os grandes compositores desse período foram: </a:t>
            </a:r>
            <a:br>
              <a:rPr lang="pt-BR" sz="2400" dirty="0">
                <a:solidFill>
                  <a:srgbClr val="FFC000"/>
                </a:solidFill>
              </a:rPr>
            </a:br>
            <a:endParaRPr lang="pt-BR" sz="2400" dirty="0">
              <a:solidFill>
                <a:srgbClr val="FFC000"/>
              </a:solidFill>
            </a:endParaRPr>
          </a:p>
          <a:p>
            <a:r>
              <a:rPr lang="pt-BR" sz="2400" dirty="0">
                <a:solidFill>
                  <a:srgbClr val="FFC000"/>
                </a:solidFill>
              </a:rPr>
              <a:t>Sinhô (</a:t>
            </a:r>
            <a:r>
              <a:rPr lang="pt-BR" sz="2000" dirty="0">
                <a:solidFill>
                  <a:srgbClr val="FFC000"/>
                </a:solidFill>
              </a:rPr>
              <a:t>José Barbosa da Silva</a:t>
            </a:r>
            <a:r>
              <a:rPr lang="pt-BR" sz="2400" dirty="0">
                <a:solidFill>
                  <a:srgbClr val="FFC000"/>
                </a:solidFill>
              </a:rPr>
              <a:t>) </a:t>
            </a:r>
            <a:r>
              <a:rPr lang="pt-BR" sz="1200" dirty="0">
                <a:solidFill>
                  <a:srgbClr val="FFC000"/>
                </a:solidFill>
              </a:rPr>
              <a:t>1</a:t>
            </a:r>
            <a:br>
              <a:rPr lang="pt-BR" sz="2400" dirty="0">
                <a:solidFill>
                  <a:srgbClr val="FFC000"/>
                </a:solidFill>
              </a:rPr>
            </a:br>
            <a:endParaRPr lang="pt-BR" sz="2400" dirty="0">
              <a:solidFill>
                <a:srgbClr val="FFC000"/>
              </a:solidFill>
            </a:endParaRPr>
          </a:p>
          <a:p>
            <a:r>
              <a:rPr lang="pt-BR" sz="2400" dirty="0">
                <a:solidFill>
                  <a:srgbClr val="FFC000"/>
                </a:solidFill>
              </a:rPr>
              <a:t>Caninha (</a:t>
            </a:r>
            <a:r>
              <a:rPr lang="pt-BR" sz="2000" dirty="0">
                <a:solidFill>
                  <a:srgbClr val="FFC000"/>
                </a:solidFill>
              </a:rPr>
              <a:t>José Luís Morais</a:t>
            </a:r>
            <a:r>
              <a:rPr lang="pt-BR" sz="2400" dirty="0">
                <a:solidFill>
                  <a:srgbClr val="FFC000"/>
                </a:solidFill>
              </a:rPr>
              <a:t>) </a:t>
            </a:r>
            <a:r>
              <a:rPr lang="pt-BR" sz="1200" dirty="0">
                <a:solidFill>
                  <a:srgbClr val="FFC000"/>
                </a:solidFill>
              </a:rPr>
              <a:t>2</a:t>
            </a:r>
            <a:br>
              <a:rPr lang="pt-BR" sz="2400" dirty="0">
                <a:solidFill>
                  <a:srgbClr val="FFC000"/>
                </a:solidFill>
              </a:rPr>
            </a:br>
            <a:endParaRPr lang="pt-BR" sz="2400" dirty="0">
              <a:solidFill>
                <a:srgbClr val="FFC000"/>
              </a:solidFill>
            </a:endParaRPr>
          </a:p>
          <a:p>
            <a:r>
              <a:rPr lang="pt-BR" sz="2400" dirty="0">
                <a:solidFill>
                  <a:srgbClr val="FFC000"/>
                </a:solidFill>
              </a:rPr>
              <a:t>Pixinguinha (</a:t>
            </a:r>
            <a:r>
              <a:rPr lang="pt-BR" sz="2000" dirty="0">
                <a:solidFill>
                  <a:srgbClr val="FFC000"/>
                </a:solidFill>
              </a:rPr>
              <a:t>Alfredo da Rocha Viana</a:t>
            </a:r>
            <a:r>
              <a:rPr lang="pt-BR" sz="2400" dirty="0">
                <a:solidFill>
                  <a:srgbClr val="FFC000"/>
                </a:solidFill>
              </a:rPr>
              <a:t>) </a:t>
            </a:r>
            <a:r>
              <a:rPr lang="pt-BR" sz="1200" dirty="0">
                <a:solidFill>
                  <a:srgbClr val="FFC000"/>
                </a:solidFill>
              </a:rPr>
              <a:t>3</a:t>
            </a:r>
            <a:br>
              <a:rPr lang="pt-BR" sz="2400" dirty="0">
                <a:solidFill>
                  <a:srgbClr val="FFC000"/>
                </a:solidFill>
              </a:rPr>
            </a:br>
            <a:endParaRPr lang="pt-BR" sz="2400" dirty="0">
              <a:solidFill>
                <a:srgbClr val="FFC000"/>
              </a:solidFill>
            </a:endParaRPr>
          </a:p>
          <a:p>
            <a:r>
              <a:rPr lang="pt-BR" sz="2400" dirty="0">
                <a:solidFill>
                  <a:srgbClr val="FFC000"/>
                </a:solidFill>
              </a:rPr>
              <a:t>João da Baiana (</a:t>
            </a:r>
            <a:r>
              <a:rPr lang="pt-BR" sz="2000" dirty="0">
                <a:solidFill>
                  <a:srgbClr val="FFC000"/>
                </a:solidFill>
              </a:rPr>
              <a:t>João Machado Guedes</a:t>
            </a:r>
            <a:r>
              <a:rPr lang="pt-BR" sz="2400" dirty="0">
                <a:solidFill>
                  <a:srgbClr val="FFC000"/>
                </a:solidFill>
              </a:rPr>
              <a:t>) </a:t>
            </a:r>
            <a:r>
              <a:rPr lang="pt-BR" sz="1200" dirty="0">
                <a:solidFill>
                  <a:srgbClr val="FFC000"/>
                </a:solidFill>
              </a:rPr>
              <a:t>4</a:t>
            </a:r>
          </a:p>
          <a:p>
            <a:endParaRPr lang="pt-BR" sz="2400" dirty="0">
              <a:solidFill>
                <a:srgbClr val="FFC000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04118" y="908720"/>
            <a:ext cx="1725350" cy="251326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74427" y="3605745"/>
            <a:ext cx="1813248" cy="3032188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87675" y="692696"/>
            <a:ext cx="2174998" cy="2642220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69001" y="3621509"/>
            <a:ext cx="2086133" cy="3000822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5104118" y="94007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F8F8F8"/>
                </a:solidFill>
              </a:rPr>
              <a:t>1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5128297" y="37483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2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7057838" y="75925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3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7057838" y="367638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911883985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207402" y="692696"/>
            <a:ext cx="440085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rgbClr val="FFC000"/>
                </a:solidFill>
              </a:rPr>
              <a:t>A partir da década de 1920 e 1930 do século XX começam a surgir algumas variações do samba, tais como:</a:t>
            </a:r>
          </a:p>
          <a:p>
            <a:endParaRPr lang="pt-BR" sz="2400" b="1" dirty="0">
              <a:solidFill>
                <a:srgbClr val="FFC000"/>
              </a:solidFill>
            </a:endParaRPr>
          </a:p>
          <a:p>
            <a:r>
              <a:rPr lang="pt-BR" sz="2400" b="1" dirty="0">
                <a:solidFill>
                  <a:srgbClr val="FFC000"/>
                </a:solidFill>
              </a:rPr>
              <a:t>Samba-enredo</a:t>
            </a:r>
            <a:endParaRPr lang="pt-BR" sz="2400" dirty="0">
              <a:solidFill>
                <a:srgbClr val="FFC000"/>
              </a:solidFill>
            </a:endParaRPr>
          </a:p>
          <a:p>
            <a:r>
              <a:rPr lang="pt-BR" sz="2400" dirty="0">
                <a:solidFill>
                  <a:srgbClr val="FFC000"/>
                </a:solidFill>
              </a:rPr>
              <a:t>Surge no Rio de Janeiro durante a década de 1930. O tema está ligado ao assunto que a escola de samba escolhe para o ano do desfile. Geralmente segue temas sociais ou culturais. Ele que define toda a coreografia e cenografia utilizada no desfile da escola de samba.</a:t>
            </a:r>
          </a:p>
          <a:p>
            <a:endParaRPr lang="pt-BR" sz="2400" dirty="0">
              <a:solidFill>
                <a:srgbClr val="FFC000"/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08254" y="836712"/>
            <a:ext cx="4428242" cy="528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424948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259774" y="1052736"/>
            <a:ext cx="373616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FFC000"/>
                </a:solidFill>
              </a:rPr>
              <a:t>Samba de Partido Alto</a:t>
            </a:r>
            <a:endParaRPr lang="pt-BR" sz="2400" dirty="0">
              <a:solidFill>
                <a:srgbClr val="FFC000"/>
              </a:solidFill>
            </a:endParaRPr>
          </a:p>
          <a:p>
            <a:r>
              <a:rPr lang="pt-BR" sz="2400" dirty="0">
                <a:solidFill>
                  <a:srgbClr val="FFC000"/>
                </a:solidFill>
              </a:rPr>
              <a:t>Com letras improvisadas, falam sobre a realidade dos morros e das regiões mais carentes. É o estilo dos grandes mestres do samba. Os compositores de partido alto mais conhecidos são: Moreira da Silva, Martinho da Vila e Zeca Pagodinho.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68550" y="541816"/>
            <a:ext cx="3044732" cy="303120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83829" y="3573016"/>
            <a:ext cx="2724068" cy="3075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424948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251520" y="836712"/>
            <a:ext cx="45365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FFC000"/>
                </a:solidFill>
                <a:latin typeface="Corbel" pitchFamily="34" charset="0"/>
              </a:rPr>
              <a:t> </a:t>
            </a:r>
            <a:r>
              <a:rPr lang="pt-BR" sz="2400" b="1" dirty="0">
                <a:solidFill>
                  <a:srgbClr val="FFC000"/>
                </a:solidFill>
              </a:rPr>
              <a:t>Pagode</a:t>
            </a:r>
            <a:endParaRPr lang="pt-BR" sz="2400" dirty="0">
              <a:solidFill>
                <a:srgbClr val="FFC000"/>
              </a:solidFill>
            </a:endParaRPr>
          </a:p>
          <a:p>
            <a:r>
              <a:rPr lang="pt-BR" sz="2400" dirty="0">
                <a:solidFill>
                  <a:srgbClr val="FFC000"/>
                </a:solidFill>
              </a:rPr>
              <a:t>Nasceu na cidade do Rio de Janeiro, nos anos 70 (década de 1970), e ganhou as rádios e pistas de dança na década seguinte. Tem um ritmo repetitivo e utiliza instrumentos de percussão e sons eletrônicos. Espalhou-se rapidamente pelo Brasil, graças às letras simples e românticas. Os principais grupos são :Exalta Samba, Negritude Jr., Só Pra Contrariar, Raça Negra, Katinguelê, Patrulha do Samba, Pique Novo, Travessos, </a:t>
            </a:r>
            <a:r>
              <a:rPr lang="pt-BR" sz="2400" dirty="0" err="1">
                <a:solidFill>
                  <a:srgbClr val="FFC000"/>
                </a:solidFill>
              </a:rPr>
              <a:t>Art</a:t>
            </a:r>
            <a:r>
              <a:rPr lang="pt-BR" sz="2400" dirty="0">
                <a:solidFill>
                  <a:srgbClr val="FFC000"/>
                </a:solidFill>
              </a:rPr>
              <a:t> Popular.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81153" y="1196752"/>
            <a:ext cx="4093046" cy="4093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424948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194514" y="764704"/>
            <a:ext cx="4680519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FFC000"/>
                </a:solidFill>
              </a:rPr>
              <a:t>Samba-canção</a:t>
            </a:r>
            <a:endParaRPr lang="pt-BR" sz="2400" dirty="0">
              <a:solidFill>
                <a:srgbClr val="FFC000"/>
              </a:solidFill>
            </a:endParaRPr>
          </a:p>
          <a:p>
            <a:r>
              <a:rPr lang="pt-BR" sz="2400" dirty="0">
                <a:solidFill>
                  <a:srgbClr val="FFC000"/>
                </a:solidFill>
              </a:rPr>
              <a:t>Surge na década de 1920, com ritmos lentos e letras sentimentais e românticas. Exemplo: Ai, Ioiô (1929), de Luís Peixoto.</a:t>
            </a:r>
          </a:p>
          <a:p>
            <a:endParaRPr lang="pt-BR" sz="2400" b="1" dirty="0">
              <a:solidFill>
                <a:srgbClr val="FFC000"/>
              </a:solidFill>
            </a:endParaRPr>
          </a:p>
          <a:p>
            <a:r>
              <a:rPr lang="pt-BR" sz="2400" b="1" dirty="0">
                <a:solidFill>
                  <a:srgbClr val="FFC000"/>
                </a:solidFill>
              </a:rPr>
              <a:t>Samba carnavalesco</a:t>
            </a:r>
            <a:endParaRPr lang="pt-BR" sz="2400" dirty="0">
              <a:solidFill>
                <a:srgbClr val="FFC000"/>
              </a:solidFill>
            </a:endParaRPr>
          </a:p>
          <a:p>
            <a:r>
              <a:rPr lang="pt-BR" sz="2400" dirty="0">
                <a:solidFill>
                  <a:srgbClr val="FFC000"/>
                </a:solidFill>
              </a:rPr>
              <a:t>Marchinhas e Sambas feitas para dançar e cantar nos bailes carnavalescos. exemplos : Abre alas, Apaga a vela, Aurora, Balancê, Cabeleira do Zezé, Bandeira Branca, Chiquita Bacana, Colombina, Cidade Maravilhosa entre outras.</a:t>
            </a:r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72036" y="1412776"/>
            <a:ext cx="3924647" cy="3747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424948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Personalizada 12">
      <a:dk1>
        <a:sysClr val="windowText" lastClr="000000"/>
      </a:dk1>
      <a:lt1>
        <a:srgbClr val="262626"/>
      </a:lt1>
      <a:dk2>
        <a:srgbClr val="595959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2028</TotalTime>
  <Words>1070</Words>
  <Application>Microsoft Office PowerPoint</Application>
  <PresentationFormat>Apresentação na tela (4:3)</PresentationFormat>
  <Paragraphs>103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Corbel</vt:lpstr>
      <vt:lpstr>Wingdings 2</vt:lpstr>
      <vt:lpstr>Office Theme</vt:lpstr>
      <vt:lpstr>1_Office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alanmolnar</dc:creator>
  <cp:lastModifiedBy>Admin</cp:lastModifiedBy>
  <cp:revision>259</cp:revision>
  <dcterms:created xsi:type="dcterms:W3CDTF">2010-09-01T18:01:12Z</dcterms:created>
  <dcterms:modified xsi:type="dcterms:W3CDTF">2025-01-03T19:34:56Z</dcterms:modified>
</cp:coreProperties>
</file>