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89" r:id="rId3"/>
    <p:sldId id="321" r:id="rId4"/>
    <p:sldId id="325" r:id="rId5"/>
    <p:sldId id="326" r:id="rId6"/>
    <p:sldId id="329" r:id="rId7"/>
    <p:sldId id="328" r:id="rId8"/>
    <p:sldId id="327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F8F8F8"/>
    <a:srgbClr val="CCFF33"/>
    <a:srgbClr val="37BCFF"/>
    <a:srgbClr val="66CCFF"/>
    <a:srgbClr val="A08ECE"/>
    <a:srgbClr val="AC9AC2"/>
    <a:srgbClr val="000000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6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8E1C-2662-4E6E-A1FD-77715E78031E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FC9CF-D339-4A1B-9AF2-43BD7CEDA5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108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5509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4385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514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7247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9677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514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5961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30704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932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28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hyperlink" Target="http://www.google.com.br/url?sa=i&amp;rct=j&amp;q=musica+classica+brasileira+piano&amp;source=images&amp;cd=&amp;cad=rja&amp;docid=7bViMkV9ywwA9M&amp;tbnid=CgCd4mhgWYenBM:&amp;ved=0CAUQjRw&amp;url=http://www.redebrasilatual.com.br/temas/entretenimento/2011/05/entrevista-com-rosana-lanzelotte&amp;ei=weI4UdT6G4vo8QS7nYD4Cw&amp;bvm=bv.43287494,d.dmQ&amp;psig=AFQjCNHJcLvB05m4_LEnZTr49fnl1b5WIA&amp;ust=136276882080336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url?sa=i&amp;rct=j&amp;q=igrejas+coloniais+do+brasil&amp;source=images&amp;cd=&amp;cad=rja&amp;docid=tnGau_Rn5_A-XM&amp;tbnid=q_bbeF9Rhjio5M:&amp;ved=0CAUQjRw&amp;url=http://viagem.br.msn.com/destinos-artigo.aspx?cp-documentid=30405147&amp;ei=vuE4UcKFKJO89QTw4IH4DA&amp;bvm=bv.43287494,d.dmQ&amp;psig=AFQjCNHXtpsqpmtiwPXBbcc9OxA5SeR0OA&amp;ust=1362768681125447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hyperlink" Target="http://www.google.com.br/url?sa=i&amp;rct=j&amp;q=per%C3%ADodo+colonial+minas&amp;source=images&amp;cd=&amp;cad=rja&amp;docid=kP_tIpxXqdRJXM&amp;tbnid=y7CKWIeeim5NGM:&amp;ved=0CAUQjRw&amp;url=http://sala19.wordpress.com/2012/05/10/mineracao-no-brasil-colonial/&amp;ei=M-M4UYPOHJGO8wSz0IHYCg&amp;bvm=bv.43287494,d.dmQ&amp;psig=AFQjCNG6HFDMQnTdiKXGzJ5ja0NzsCVzGw&amp;ust=1362769063537478" TargetMode="Externa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url?sa=i&amp;rct=j&amp;q=familia+real+brasil&amp;source=images&amp;cd=&amp;cad=rja&amp;docid=vXlMl-LtXE1OTM&amp;tbnid=hj6DIb3eX4jmSM:&amp;ved=0CAUQjRw&amp;url=http://www.colegiosaojoaoilhabela.com.br/site/index.php?option=com_content&amp;view=article&amp;id=126:5d-ano-familiarealfogeparaobrasil&amp;catid=28:webgincana&amp;Itemid=90&amp;ei=J-Q4UbSzHIeQ9gSfg4CoBg&amp;psig=AFQjCNHYahN-hdtsVzAeqZzgbMqN29Ofkw&amp;ust=1362769203061221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hyperlink" Target="http://www.google.com.br/url?sa=i&amp;rct=j&amp;q=orquestra+brasil+colonial+pintura&amp;source=images&amp;cd=&amp;cad=rja&amp;docid=8Cmrcw3_u-7sSM&amp;tbnid=DhDURhnbKRrrlM:&amp;ved=0CAUQjRw&amp;url=http://pt.wikipedia.org/wiki/Academismo_no_Brasil&amp;ei=euQ4Uda4HoX48wTss4AI&amp;bvm=bv.43287494,d.dmQ&amp;psig=AFQjCNE3Hj7OAnV7VvboOUkibncIE1Edxg&amp;ust=1362769394642539" TargetMode="Externa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url?sa=i&amp;rct=j&amp;q=musica+brasil+colonial+pintura&amp;source=images&amp;cd=&amp;cad=rja&amp;docid=SNLtqP5O6suw_M&amp;tbnid=9Eg7cz7GJDfUyM:&amp;ved=0CAUQjRw&amp;url=http://www.elfikurten.com.br/2011/02/pe-jose-mauricio-nunes-garcia-musica.html&amp;ei=yOQ4UY68G4-s8QTdyoHIDw&amp;bvm=bv.43287494,d.dmQ&amp;psig=AFQjCNGmtbOlR1d6M_J65ZDSAwXxC9FDjg&amp;ust=1362769430967065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8161"/>
            <a:ext cx="9134170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8" y="3308020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2"/>
            <a:ext cx="7050294" cy="7694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C000"/>
                </a:solidFill>
              </a:rPr>
              <a:t>Música</a:t>
            </a:r>
            <a:r>
              <a:rPr lang="en-US" sz="4400" b="1" dirty="0">
                <a:solidFill>
                  <a:srgbClr val="FFC000"/>
                </a:solidFill>
              </a:rPr>
              <a:t> de Concerto </a:t>
            </a:r>
            <a:r>
              <a:rPr lang="en-US" sz="4400" b="1" dirty="0" err="1">
                <a:solidFill>
                  <a:srgbClr val="FFC000"/>
                </a:solidFill>
              </a:rPr>
              <a:t>Brasileira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1" y="4653133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5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4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Daniel Lemos</a:t>
            </a: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3" y="4355324"/>
            <a:ext cx="3073305" cy="9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1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57552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186554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9"/>
            <a:ext cx="82090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Heitor Villa Lobos</a:t>
            </a:r>
          </a:p>
          <a:p>
            <a:pPr algn="ctr"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Rio de janeiro 05/03/1887 – Rio de janeiro 17/11/1959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Grande representante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musical do Brasil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no exterior;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Teve contato com a música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clássica no seu dia a dia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além de participar das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rodas de choro desde cedo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Despejou em sua música forte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devoção ao Brasil</a:t>
            </a:r>
            <a:br>
              <a:rPr lang="pt-BR" sz="2400" dirty="0">
                <a:solidFill>
                  <a:srgbClr val="FFC000"/>
                </a:solidFill>
                <a:latin typeface="Corbel"/>
              </a:rPr>
            </a:br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4" descr="http://upload.wikimedia.org/wikipedia/commons/thumb/f/f0/Heitor_Vila-Lobos_(c._1922).jpg/200px-Heitor_Vila-Lobos_(c._1922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24148" y="1628800"/>
            <a:ext cx="3420259" cy="508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8"/>
            <a:ext cx="33124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Heitor Villa Lobos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Realizou expedições pelo Norte e Nordeste e Amazônia para pesquisar a música genuinamente brasileira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Estudou com grandes mestres em Paris e Estados Unidos, unindo as técnicas aprendidas com elementos nacionais 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526797"/>
            <a:ext cx="4824536" cy="6331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417532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107504" y="548680"/>
            <a:ext cx="885698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Camargo Guarnieri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 algn="ctr"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Tietê – SP  01/02/1907 – São Paulo 13/01/1993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Começou a compor regularmente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Após a semana de arte moderna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aderindo a seus ideais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Compôs obras em todos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os estilos totalizando num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total de aproximadamente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700 obras. 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Faleceu após receber o prêmio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“Gabriela Mistral” com o título de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“Maior Compositor Contemporâneo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das Três Américas”.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6" name="Picture 2" descr="http://t2.gstatic.com/images?q=tbn:ANd9GcSRGyr_VYpq2Eovqoz8MmumoVaKZ3CY0lxiqQnqCC5NWuCuUNYHK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1916831"/>
            <a:ext cx="3611942" cy="475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03771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211951" y="427309"/>
            <a:ext cx="846639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Guerra peixe</a:t>
            </a: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 algn="ctr"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Petrópolis – RJ 18/03/1914 – Rio de Janeiro 26/11/1993</a:t>
            </a: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A presença da música popular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em sua vida foi constante</a:t>
            </a: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Estudou composição no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Conservatório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Brasileiro de música (RJ)</a:t>
            </a: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Pesquisou muito as tradições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musicais brasileiras que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passaram a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influenciar sua obra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 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Guerra-Peixe-reprodu%C3%A7%C3%A3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1810151"/>
            <a:ext cx="3404117" cy="467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03771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323528" y="523720"/>
            <a:ext cx="87129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Cláudio Santoro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endParaRPr lang="pt-BR" sz="24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Manaus 23/11/1929 – Brasília 27/03/1989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Foi um dos mais polivalentes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músicos de nosso tempo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produção composicional bem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vasta abrangendo por volta de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500 obras como óperas, música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de câmara, música vocal,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instrumental, eletroacústica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e 14 sinfonias. 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 descr="http://tvbrasil.ebc.com.br/sites/_tvbrasil/files/imagens-imce/claudio_santor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48659" y="1844824"/>
            <a:ext cx="3528392" cy="466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0377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696"/>
            <a:ext cx="33124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PANORAMA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Brasil teve uma produção de música erudita bem vasta e rica a qual ainda é muito pouco conhecida;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Remete suas origens ao período da colonização cujo caminho remonta a cinco séculos de transformações e adaptações.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MÚSICA DE CONCERTO BRASILEIRA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0496" y="3717032"/>
            <a:ext cx="503350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 descr="http://www.redebrasilatual.com.br/temas/entretenimento/2011/05/entrevista-com-rosana-lanzelotte/image_preview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9640" y="693409"/>
            <a:ext cx="5112568" cy="301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42619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107504" y="704163"/>
            <a:ext cx="44646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Panorama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Por volta de 1710 muitos compositores portugueses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iam se aperfeiçoar na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Itália e compositores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italianos eram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 err="1">
                <a:solidFill>
                  <a:srgbClr val="FFC000"/>
                </a:solidFill>
              </a:rPr>
              <a:t>financeados</a:t>
            </a:r>
            <a:r>
              <a:rPr lang="pt-BR" sz="2400" dirty="0">
                <a:solidFill>
                  <a:srgbClr val="FFC000"/>
                </a:solidFill>
              </a:rPr>
              <a:t> a atuar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em Portugal;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Como o Brasil era a principal colônia, estava em sintonia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com o que acontecia em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 Portugal e atuava de acordo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com os moldes portugueses.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38" name="Picture 2" descr="http://www.culturamix.com/wp-content/uploads/2011/10/musi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72054" y="707968"/>
            <a:ext cx="4710608" cy="30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2.bp.blogspot.com/-IIHKu856Wao/TdZn6VCU1kI/AAAAAAAALD8/f0w1CGf-2Xk/s1600/Concerto%2BBarroco%2BCidade%2BProibida%2Bsel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1931" y="3933055"/>
            <a:ext cx="4789431" cy="2672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91633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0" y="484924"/>
            <a:ext cx="51802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Panorama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As regiões que tiveram uma rica produção musical foram  as dos estados de Pernambuco, Bahia, Rio de Janeiro e Minas Gerais, com destaque para esta última devido a extração de ouro.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  <a:latin typeface="Corbel"/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t3.gstatic.com/images?q=tbn:ANd9GcRpgLrFSuJYypQuEu5RE2zZwpHuNMXO5wUs7IpKUF65fbb8HoOGq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86" y="3284985"/>
            <a:ext cx="5124450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2.gstatic.com/images?q=tbn:ANd9GcRBCLSx4dFfUUJ82YyATLC2VwAPanXx2Hc3c6iSa3GpYBpAyqj0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66305" y="505413"/>
            <a:ext cx="3977695" cy="634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92393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41963" y="1324816"/>
            <a:ext cx="3528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Panorama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rgbClr val="FFC000"/>
                </a:solidFill>
                <a:latin typeface="Corbel"/>
              </a:rPr>
              <a:t> </a:t>
            </a: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Na sociedade colonial a música estava presa ao princípio da funcionalidade;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Os compositores deveriam adaptar sua criatividade aos gostos da Igreja e do poder político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http://www.colegiosaojoaoilhabela.com.br/site/images/stories/ILUSTRATIVA/wg_familiareal3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7944" y="499648"/>
            <a:ext cx="5076056" cy="310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upload.wikimedia.org/wikipedia/commons/thumb/d/db/Debret_-_Premiere_distribution_des_decorations_de_la_Legion_d'honneur.jpg/220px-Debret_-_Premiere_distribution_des_decorations_de_la_Legion_d'honneur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7944" y="3600802"/>
            <a:ext cx="5076056" cy="320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64150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9"/>
            <a:ext cx="33124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Panorama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Padre José Nunes Garcia foi além de padre compositor de descendência africana que teve grande destaque nessa época compondo obras de grande valor musical e histórico reconhecidos atualmente.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://4.bp.blogspot.com/_98ZlClMXZFo/TUxuKW5NxQI/AAAAAAAAAGk/Wfu2R55EX2o/s1600/Jos%25C3%25A9+Maur%25C3%25ADcio+Garcia1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1025693"/>
            <a:ext cx="4032448" cy="5056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64150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540388"/>
            <a:ext cx="33124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Panorama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rgbClr val="FFC000"/>
                </a:solidFill>
                <a:latin typeface="Corbel"/>
              </a:rPr>
              <a:t> </a:t>
            </a: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A partir da Semana de Arte Moderna de 1922 que iniciou-se o processo de modernismo e nacionalismo na música e artes brasileiras em geral;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Os princípios eram de libertar o Brasil dos moldes europeus, valorizar as influências indígenas e africanas e esquecer o passado de tendências europeias.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http://iserj.net/wp-content/uploads/2012/02/Semana-de-22_obr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2099" y="1106500"/>
            <a:ext cx="523875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3310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529023"/>
            <a:ext cx="367251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Panorama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Atualmente com a globalização não é tão prático lidar com um nacionalismo radical;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</a:rPr>
              <a:t>Mas devemos atentar sobre a importância de cada ideologia de criação artística para o desenvolvimento da música e da arte no Brasil, já que estas sempre recebem influência da sociedade que as produz 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http://www.ichca.ufal.br/graduacao/biblioteconomia/v1/wp-content/uploads/cultura-global-27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75130" y="1249590"/>
            <a:ext cx="4104456" cy="456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ainelgti.sesc.com.br/Partituras.nsf/viewCompositores/E793252EA50B97EE832579DC006EDD5C/$FILE/Alberto%20Nepomuce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2263" y="1994512"/>
            <a:ext cx="3306445" cy="3558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2.bp.blogspot.com/_jEP6g-m9xjo/TFL-VKOB8cI/AAAAAAAABpo/QKzFaFqkckg/s1600/nepomuceno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060848"/>
            <a:ext cx="5064497" cy="342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0" y="510845"/>
            <a:ext cx="914147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Alberto Nepomuceno</a:t>
            </a: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 algn="ctr"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Fortaleza 06/07/1864 – Rio de janeiro 10/10/1920</a:t>
            </a:r>
          </a:p>
          <a:p>
            <a:pPr algn="ctr"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b="1" dirty="0">
              <a:solidFill>
                <a:srgbClr val="FFC000"/>
              </a:solidFill>
              <a:latin typeface="Corbel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Deu passos iniciais no nacionalismo Musical ao compor canções em </a:t>
            </a: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portugues</a:t>
            </a:r>
            <a:r>
              <a:rPr lang="pt-BR" sz="2400" b="1" dirty="0">
                <a:solidFill>
                  <a:srgbClr val="FFC000"/>
                </a:solidFill>
                <a:latin typeface="Corbel"/>
              </a:rPr>
              <a:t> e incluir </a:t>
            </a: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rítmos</a:t>
            </a:r>
            <a:r>
              <a:rPr lang="pt-BR" sz="2400" b="1" dirty="0">
                <a:solidFill>
                  <a:srgbClr val="FFC000"/>
                </a:solidFill>
                <a:latin typeface="Corbel"/>
              </a:rPr>
              <a:t> como maxixe e lundu em obras </a:t>
            </a: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rquestrais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3295518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/>
              <a:t>MÚSICA DE CONCERTO BRASILEIRA</a:t>
            </a:r>
            <a:endParaRPr lang="en-US" sz="1700" dirty="0">
              <a:latin typeface="+mj-lt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Personalizada 12">
      <a:dk1>
        <a:sysClr val="windowText" lastClr="000000"/>
      </a:dk1>
      <a:lt1>
        <a:srgbClr val="262626"/>
      </a:lt1>
      <a:dk2>
        <a:srgbClr val="595959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753</Words>
  <Application>Microsoft Office PowerPoint</Application>
  <PresentationFormat>Apresentação na tela (4:3)</PresentationFormat>
  <Paragraphs>167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Corbel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alanmolnar</dc:creator>
  <cp:lastModifiedBy>Admin</cp:lastModifiedBy>
  <cp:revision>265</cp:revision>
  <dcterms:created xsi:type="dcterms:W3CDTF">2010-09-01T18:01:12Z</dcterms:created>
  <dcterms:modified xsi:type="dcterms:W3CDTF">2025-01-03T19:34:47Z</dcterms:modified>
</cp:coreProperties>
</file>