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289" r:id="rId3"/>
    <p:sldId id="329" r:id="rId4"/>
    <p:sldId id="335" r:id="rId5"/>
    <p:sldId id="336" r:id="rId6"/>
    <p:sldId id="328" r:id="rId7"/>
    <p:sldId id="337" r:id="rId8"/>
    <p:sldId id="327" r:id="rId9"/>
    <p:sldId id="330" r:id="rId10"/>
    <p:sldId id="333" r:id="rId11"/>
    <p:sldId id="338" r:id="rId12"/>
    <p:sldId id="339" r:id="rId13"/>
    <p:sldId id="331" r:id="rId14"/>
    <p:sldId id="33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00"/>
    <a:srgbClr val="F8F8F8"/>
    <a:srgbClr val="CCFF33"/>
    <a:srgbClr val="37BCFF"/>
    <a:srgbClr val="66CCFF"/>
    <a:srgbClr val="A08ECE"/>
    <a:srgbClr val="AC9AC2"/>
    <a:srgbClr val="000000"/>
    <a:srgbClr val="5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86" autoAdjust="0"/>
  </p:normalViewPr>
  <p:slideViewPr>
    <p:cSldViewPr>
      <p:cViewPr varScale="1">
        <p:scale>
          <a:sx n="80" d="100"/>
          <a:sy n="80" d="100"/>
        </p:scale>
        <p:origin x="152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E8E1C-2662-4E6E-A1FD-77715E78031E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BFC9CF-D339-4A1B-9AF2-43BD7CEDA5C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34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251082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255093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343853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15148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072477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296779"/>
      </p:ext>
    </p:extLst>
  </p:cSld>
  <p:clrMapOvr>
    <a:masterClrMapping/>
  </p:clrMapOvr>
  <p:transition spd="slow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975144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459618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330704"/>
      </p:ext>
    </p:extLst>
  </p:cSld>
  <p:clrMapOvr>
    <a:masterClrMapping/>
  </p:clrMapOvr>
  <p:transition spd="slow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389327"/>
      </p:ext>
    </p:extLst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972822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B22CA-7688-4CC4-A79E-CE00570959D0}" type="datetimeFigureOut">
              <a:rPr lang="en-US" smtClean="0"/>
              <a:pPr/>
              <a:t>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FFF0D-0199-40F6-98A2-0B4E765CD128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B22CA-7688-4CC4-A79E-CE0057095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FFF0D-0199-40F6-98A2-0B4E765CD1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30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4.png"/><Relationship Id="rId12" Type="http://schemas.microsoft.com/office/2007/relationships/hdphoto" Target="../media/hdphoto4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openxmlformats.org/officeDocument/2006/relationships/hyperlink" Target="http://www.imagetica.net/blog" TargetMode="External"/><Relationship Id="rId9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5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7.jpg"/><Relationship Id="rId4" Type="http://schemas.openxmlformats.org/officeDocument/2006/relationships/image" Target="../media/image26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magética\Downloads\afro_06_vanessadlim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113" y="8161"/>
            <a:ext cx="9134170" cy="6850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1212608" y="3308020"/>
            <a:ext cx="7396939" cy="3073305"/>
          </a:xfrm>
          <a:prstGeom prst="rect">
            <a:avLst/>
          </a:prstGeom>
          <a:solidFill>
            <a:schemeClr val="tx1">
              <a:lumMod val="95000"/>
              <a:lumOff val="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" name="Conector reto 2"/>
          <p:cNvCxnSpPr/>
          <p:nvPr/>
        </p:nvCxnSpPr>
        <p:spPr>
          <a:xfrm flipH="1">
            <a:off x="1428633" y="5668934"/>
            <a:ext cx="69495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19"/>
          <p:cNvSpPr txBox="1"/>
          <p:nvPr/>
        </p:nvSpPr>
        <p:spPr>
          <a:xfrm>
            <a:off x="1302230" y="3205422"/>
            <a:ext cx="7050294" cy="9387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5500" b="1" dirty="0" err="1">
                <a:solidFill>
                  <a:srgbClr val="FFC000"/>
                </a:solidFill>
              </a:rPr>
              <a:t>Ritmos</a:t>
            </a:r>
            <a:r>
              <a:rPr lang="en-US" sz="5500" b="1" dirty="0">
                <a:solidFill>
                  <a:srgbClr val="FFC000"/>
                </a:solidFill>
              </a:rPr>
              <a:t> Afro-</a:t>
            </a:r>
            <a:r>
              <a:rPr lang="en-US" sz="5500" b="1" dirty="0" err="1">
                <a:solidFill>
                  <a:srgbClr val="FFC000"/>
                </a:solidFill>
              </a:rPr>
              <a:t>brasileiros</a:t>
            </a:r>
            <a:endParaRPr lang="en-US" sz="5500" b="1" dirty="0">
              <a:solidFill>
                <a:srgbClr val="FFC000"/>
              </a:solidFill>
            </a:endParaRPr>
          </a:p>
        </p:txBody>
      </p:sp>
      <p:sp>
        <p:nvSpPr>
          <p:cNvPr id="41" name="TextBox 19"/>
          <p:cNvSpPr txBox="1"/>
          <p:nvPr/>
        </p:nvSpPr>
        <p:spPr>
          <a:xfrm>
            <a:off x="1343301" y="4653133"/>
            <a:ext cx="6741076" cy="101566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non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UNIVERSIDADE FEDERAL DO MARANHÃO</a:t>
            </a:r>
            <a:endParaRPr lang="pt-BR" sz="2000" dirty="0">
              <a:solidFill>
                <a:schemeClr val="bg1"/>
              </a:solidFill>
            </a:endParaRPr>
          </a:p>
          <a:p>
            <a:r>
              <a:rPr lang="pt-BR" sz="2000" b="1" dirty="0">
                <a:solidFill>
                  <a:schemeClr val="bg1"/>
                </a:solidFill>
              </a:rPr>
              <a:t>CENTRO DE CIÊNCIAS HUMANAS – DEPARTAMENTO DE ARTES</a:t>
            </a:r>
            <a:endParaRPr lang="pt-BR" sz="2000" dirty="0">
              <a:solidFill>
                <a:schemeClr val="bg1"/>
              </a:solidFill>
            </a:endParaRPr>
          </a:p>
          <a:p>
            <a:r>
              <a:rPr lang="pt-BR" sz="2000" b="1" dirty="0">
                <a:solidFill>
                  <a:schemeClr val="bg1"/>
                </a:solidFill>
              </a:rPr>
              <a:t>CENTRO DE ENSINO LICEU MARANHENSE</a:t>
            </a:r>
            <a:endParaRPr lang="pt-BR" sz="2000" dirty="0">
              <a:solidFill>
                <a:schemeClr val="bg1"/>
              </a:solidFill>
            </a:endParaRPr>
          </a:p>
        </p:txBody>
      </p:sp>
      <p:cxnSp>
        <p:nvCxnSpPr>
          <p:cNvPr id="28" name="Conector reto 27"/>
          <p:cNvCxnSpPr/>
          <p:nvPr/>
        </p:nvCxnSpPr>
        <p:spPr>
          <a:xfrm flipH="1">
            <a:off x="1402977" y="4581125"/>
            <a:ext cx="69495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19"/>
          <p:cNvSpPr txBox="1"/>
          <p:nvPr/>
        </p:nvSpPr>
        <p:spPr>
          <a:xfrm>
            <a:off x="1356625" y="4149077"/>
            <a:ext cx="6334042" cy="40011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non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</a:rPr>
              <a:t>PIBID - </a:t>
            </a:r>
            <a:r>
              <a:rPr lang="pt-BR" sz="1500" b="1" dirty="0">
                <a:solidFill>
                  <a:schemeClr val="bg1"/>
                </a:solidFill>
              </a:rPr>
              <a:t>PROGRAMA INSTITUCIONAL DE BOLSAS DE INICIAÇÃO À DOCÊNCIA</a:t>
            </a:r>
            <a:endParaRPr lang="pt-BR" sz="1500" dirty="0">
              <a:solidFill>
                <a:schemeClr val="bg1"/>
              </a:solidFill>
            </a:endParaRPr>
          </a:p>
        </p:txBody>
      </p:sp>
      <p:sp>
        <p:nvSpPr>
          <p:cNvPr id="23" name="TextBox 19"/>
          <p:cNvSpPr txBox="1"/>
          <p:nvPr/>
        </p:nvSpPr>
        <p:spPr>
          <a:xfrm>
            <a:off x="1365314" y="5746004"/>
            <a:ext cx="4169347" cy="55399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/>
            </a:outerShdw>
          </a:effectLst>
        </p:spPr>
        <p:txBody>
          <a:bodyPr wrap="none" rtlCol="0">
            <a:spAutoFit/>
          </a:bodyPr>
          <a:lstStyle/>
          <a:p>
            <a:r>
              <a:rPr lang="pt-BR" sz="1500" b="1" dirty="0">
                <a:solidFill>
                  <a:schemeClr val="bg1"/>
                </a:solidFill>
              </a:rPr>
              <a:t>Coordenador / UFMA: </a:t>
            </a:r>
            <a:r>
              <a:rPr lang="pt-BR" sz="1500" dirty="0">
                <a:solidFill>
                  <a:schemeClr val="bg1"/>
                </a:solidFill>
              </a:rPr>
              <a:t>Prof. Juvino Filho</a:t>
            </a:r>
          </a:p>
          <a:p>
            <a:r>
              <a:rPr lang="pt-BR" sz="1500" b="1" dirty="0">
                <a:solidFill>
                  <a:schemeClr val="bg1"/>
                </a:solidFill>
              </a:rPr>
              <a:t>Supervisor / Liceu Maranhense: </a:t>
            </a:r>
            <a:r>
              <a:rPr lang="pt-BR" sz="1500" dirty="0">
                <a:solidFill>
                  <a:schemeClr val="bg1"/>
                </a:solidFill>
              </a:rPr>
              <a:t>Prof. Garcia Junior</a:t>
            </a:r>
          </a:p>
        </p:txBody>
      </p:sp>
      <p:pic>
        <p:nvPicPr>
          <p:cNvPr id="6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6200000">
            <a:off x="-723773" y="4355324"/>
            <a:ext cx="3073305" cy="978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upo 6"/>
          <p:cNvGrpSpPr/>
          <p:nvPr/>
        </p:nvGrpSpPr>
        <p:grpSpPr>
          <a:xfrm>
            <a:off x="221671" y="6518344"/>
            <a:ext cx="7158641" cy="295032"/>
            <a:chOff x="458064" y="6444828"/>
            <a:chExt cx="7158641" cy="295032"/>
          </a:xfrm>
        </p:grpSpPr>
        <p:grpSp>
          <p:nvGrpSpPr>
            <p:cNvPr id="2" name="Grupo 1"/>
            <p:cNvGrpSpPr/>
            <p:nvPr/>
          </p:nvGrpSpPr>
          <p:grpSpPr>
            <a:xfrm>
              <a:off x="1095753" y="6444828"/>
              <a:ext cx="6520952" cy="283789"/>
              <a:chOff x="2195736" y="6257458"/>
              <a:chExt cx="6520952" cy="283789"/>
            </a:xfrm>
          </p:grpSpPr>
          <p:sp>
            <p:nvSpPr>
              <p:cNvPr id="14" name="TextBox 13">
                <a:hlinkClick r:id="rId4"/>
              </p:cNvPr>
              <p:cNvSpPr txBox="1"/>
              <p:nvPr/>
            </p:nvSpPr>
            <p:spPr>
              <a:xfrm>
                <a:off x="2229848" y="6263396"/>
                <a:ext cx="172502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prstClr val="white"/>
                    </a:solidFill>
                  </a:rPr>
                  <a:t>www.imagetica.net/blog</a:t>
                </a:r>
              </a:p>
            </p:txBody>
          </p:sp>
          <p:sp>
            <p:nvSpPr>
              <p:cNvPr id="25" name="TextBox 13"/>
              <p:cNvSpPr txBox="1"/>
              <p:nvPr/>
            </p:nvSpPr>
            <p:spPr>
              <a:xfrm>
                <a:off x="4103791" y="6264248"/>
                <a:ext cx="154106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prstClr val="white"/>
                    </a:solidFill>
                  </a:rPr>
                  <a:t>garcia@imagetica.net</a:t>
                </a:r>
              </a:p>
            </p:txBody>
          </p:sp>
          <p:sp>
            <p:nvSpPr>
              <p:cNvPr id="26" name="TextBox 13"/>
              <p:cNvSpPr txBox="1"/>
              <p:nvPr/>
            </p:nvSpPr>
            <p:spPr>
              <a:xfrm>
                <a:off x="5859168" y="6257458"/>
                <a:ext cx="1332224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prstClr val="white"/>
                    </a:solidFill>
                  </a:rPr>
                  <a:t>@</a:t>
                </a:r>
                <a:r>
                  <a:rPr lang="en-US" sz="1200" dirty="0" err="1">
                    <a:solidFill>
                      <a:prstClr val="white"/>
                    </a:solidFill>
                  </a:rPr>
                  <a:t>imageticadesign</a:t>
                </a:r>
                <a:endParaRPr lang="en-US" sz="12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TextBox 13"/>
              <p:cNvSpPr txBox="1"/>
              <p:nvPr/>
            </p:nvSpPr>
            <p:spPr>
              <a:xfrm>
                <a:off x="7469423" y="6257458"/>
                <a:ext cx="124726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200" dirty="0" err="1">
                    <a:solidFill>
                      <a:prstClr val="white"/>
                    </a:solidFill>
                  </a:rPr>
                  <a:t>Imagética</a:t>
                </a:r>
                <a:r>
                  <a:rPr lang="en-US" sz="1200" dirty="0">
                    <a:solidFill>
                      <a:prstClr val="white"/>
                    </a:solidFill>
                  </a:rPr>
                  <a:t> Design</a:t>
                </a:r>
              </a:p>
            </p:txBody>
          </p:sp>
          <p:pic>
            <p:nvPicPr>
              <p:cNvPr id="1027" name="Picture 3" descr="E:\Imagética Trabalhos\Motobrax\icon_fcebook.png"/>
              <p:cNvPicPr>
                <a:picLocks noChangeAspect="1" noChangeArrowheads="1"/>
              </p:cNvPicPr>
              <p:nvPr/>
            </p:nvPicPr>
            <p:blipFill>
              <a:blip r:embed="rId5" cstate="email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326547" y="6339315"/>
                <a:ext cx="146747" cy="14605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8" name="Picture 4" descr="E:\Imagética Trabalhos\Motobrax\icon_site.png"/>
              <p:cNvPicPr>
                <a:picLocks noChangeAspect="1" noChangeArrowheads="1"/>
              </p:cNvPicPr>
              <p:nvPr/>
            </p:nvPicPr>
            <p:blipFill>
              <a:blip r:embed="rId7" cstate="email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95736" y="6311652"/>
                <a:ext cx="72555" cy="17371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9" name="Picture 5" descr="E:\Imagética Trabalhos\Motobrax\icon_email.png"/>
              <p:cNvPicPr>
                <a:picLocks noChangeAspect="1" noChangeArrowheads="1"/>
              </p:cNvPicPr>
              <p:nvPr/>
            </p:nvPicPr>
            <p:blipFill>
              <a:blip r:embed="rId9" cstate="email">
                <a:extLst>
                  <a:ext uri="{BEBA8EAE-BF5A-486C-A8C5-ECC9F3942E4B}">
                    <a14:imgProps xmlns:a14="http://schemas.microsoft.com/office/drawing/2010/main">
                      <a14:imgLayer r:embed="rId10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751617">
                <a:off x="4004728" y="6352817"/>
                <a:ext cx="122341" cy="15663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1" name="Picture 7" descr="E:\Imagens\Design\Banco de vetores\twitter_newbird_branco.png"/>
              <p:cNvPicPr>
                <a:picLocks noChangeAspect="1" noChangeArrowheads="1"/>
              </p:cNvPicPr>
              <p:nvPr/>
            </p:nvPicPr>
            <p:blipFill>
              <a:blip r:embed="rId11" cstate="email">
                <a:extLst>
                  <a:ext uri="{BEBA8EAE-BF5A-486C-A8C5-ECC9F3942E4B}">
                    <a14:imgProps xmlns:a14="http://schemas.microsoft.com/office/drawing/2010/main">
                      <a14:imgLayer r:embed="rId12"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41390" y="6332316"/>
                <a:ext cx="209816" cy="15857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4" name="TextBox 19"/>
            <p:cNvSpPr txBox="1"/>
            <p:nvPr/>
          </p:nvSpPr>
          <p:spPr>
            <a:xfrm>
              <a:off x="458064" y="6462861"/>
              <a:ext cx="657552" cy="276999"/>
            </a:xfrm>
            <a:prstGeom prst="rect">
              <a:avLst/>
            </a:prstGeom>
            <a:noFill/>
            <a:effectLst>
              <a:outerShdw blurRad="50800" dist="38100" dir="8100000" algn="tr" rotWithShape="0">
                <a:prstClr val="black"/>
              </a:outerShdw>
            </a:effectLst>
          </p:spPr>
          <p:txBody>
            <a:bodyPr wrap="none" rtlCol="0">
              <a:spAutoFit/>
            </a:bodyPr>
            <a:lstStyle/>
            <a:p>
              <a:r>
                <a:rPr lang="pt-BR" sz="1200" dirty="0">
                  <a:solidFill>
                    <a:schemeClr val="bg1"/>
                  </a:solidFill>
                </a:rPr>
                <a:t>Design: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1865545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391864" y="1268760"/>
            <a:ext cx="3312476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5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Choro</a:t>
            </a:r>
            <a:r>
              <a:rPr lang="pt-BR" sz="5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De início os instrumentos d sopro vaziam o papel do </a:t>
            </a:r>
            <a:r>
              <a:rPr lang="pt-BR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Solista</a:t>
            </a: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porém tempos depois, instrumentos como o </a:t>
            </a:r>
            <a:r>
              <a:rPr lang="pt-BR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Bandolim e o Cavaquinho </a:t>
            </a: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ganharam grande destaque nesta função através dos músicos </a:t>
            </a:r>
            <a:r>
              <a:rPr lang="pt-BR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Jacob do Bandolim e Waldir de Azevedo.</a:t>
            </a:r>
            <a:endParaRPr lang="pt-BR" sz="2400" b="1" i="1" dirty="0">
              <a:solidFill>
                <a:srgbClr val="FFFF00"/>
              </a:solidFill>
            </a:endParaRP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m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23927" y="4346692"/>
            <a:ext cx="5208637" cy="2511307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77269" y="764704"/>
            <a:ext cx="4701951" cy="3441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33125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368424" y="505414"/>
            <a:ext cx="331247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5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Choro</a:t>
            </a:r>
            <a:r>
              <a:rPr lang="pt-BR" sz="5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No início do sé. XX, passou-se a escrever peças vocais ligadas ao samba, fazendo com que o choro deixasse de ser apenas uma música instrumental(ex.: Carinhoso de Pixinguinha). Nessa mesma época surge o termo </a:t>
            </a:r>
            <a:r>
              <a:rPr lang="pt-BR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“chorinho” </a:t>
            </a: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ou </a:t>
            </a:r>
            <a:r>
              <a:rPr lang="pt-BR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“samba-choro”, </a:t>
            </a: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conhecido assim por causa da delicadeza e sutiliza de sua melodia. </a:t>
            </a:r>
            <a:endParaRPr lang="pt-BR" sz="2400" dirty="0">
              <a:solidFill>
                <a:schemeClr val="bg1">
                  <a:lumMod val="10000"/>
                  <a:lumOff val="90000"/>
                </a:schemeClr>
              </a:solidFill>
            </a:endParaRP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52120" y="1072772"/>
            <a:ext cx="1822396" cy="2356228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4860032" y="3475856"/>
            <a:ext cx="40607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Foi a primeira cantora a interpretar  Carinhoso, de Pixinguinha</a:t>
            </a:r>
          </a:p>
          <a:p>
            <a:r>
              <a:rPr lang="pt-BR" sz="1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no Teatro Municipal do Rio de Janeiro</a:t>
            </a:r>
          </a:p>
        </p:txBody>
      </p:sp>
    </p:spTree>
    <p:extLst>
      <p:ext uri="{BB962C8B-B14F-4D97-AF65-F5344CB8AC3E}">
        <p14:creationId xmlns:p14="http://schemas.microsoft.com/office/powerpoint/2010/main" val="3367588465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391864" y="513674"/>
            <a:ext cx="331247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chemeClr val="bg1"/>
                </a:solidFill>
                <a:latin typeface="Corbel"/>
              </a:rPr>
              <a:t> </a:t>
            </a: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FF00"/>
                </a:solidFill>
                <a:latin typeface="Corbel"/>
              </a:rPr>
              <a:t>Destaques:</a:t>
            </a:r>
          </a:p>
          <a:p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●O  flautista  e compositor Joaquim  Antônio  da  Silva  Callado considerado o pai do choro.</a:t>
            </a:r>
          </a:p>
          <a:p>
            <a:endParaRPr lang="pt-BR" sz="2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● Chiquinha Gonzaga, a primeira chorona e pianista do gênero.</a:t>
            </a:r>
          </a:p>
          <a:p>
            <a:endParaRPr lang="pt-BR" sz="2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● Alfredo  da  Rocha  Vianna  Filho,  o </a:t>
            </a:r>
          </a:p>
          <a:p>
            <a:r>
              <a:rPr lang="pt-BR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Pixinguinha</a:t>
            </a: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considerado maior chorão de todos os tempos.</a:t>
            </a:r>
            <a:r>
              <a:rPr lang="pt-BR" sz="1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(Saxofonista e Flautista)</a:t>
            </a: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86500" y="505414"/>
            <a:ext cx="2857500" cy="285750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456" y="3401416"/>
            <a:ext cx="3361764" cy="34290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20679" y="513674"/>
            <a:ext cx="2165821" cy="29563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744092397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467436" y="543869"/>
            <a:ext cx="3312476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FF00"/>
                </a:solidFill>
                <a:latin typeface="Corbel"/>
              </a:rPr>
              <a:t> Destaques:</a:t>
            </a:r>
          </a:p>
          <a:p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pt-BR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Jacob</a:t>
            </a: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do </a:t>
            </a:r>
          </a:p>
          <a:p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Bandolim,  um  grande  virtuoso.</a:t>
            </a:r>
          </a:p>
          <a:p>
            <a:b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pt-BR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Waldir  Azevedo,</a:t>
            </a: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autor  de “Brasileirinho”. </a:t>
            </a:r>
            <a:r>
              <a:rPr lang="pt-BR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(cavaquinho)</a:t>
            </a:r>
          </a:p>
          <a:p>
            <a:b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pt-BR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Ernesto  Nazareth</a:t>
            </a: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 um </a:t>
            </a:r>
          </a:p>
          <a:p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pianista  de  trajetória  erudita, encontrou </a:t>
            </a:r>
          </a:p>
          <a:p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uma  maneira  eficaz  de  se  reproduzir um conjunto de choro no piano. </a:t>
            </a: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53447" y="3542627"/>
            <a:ext cx="3816424" cy="3315373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3218" y="505414"/>
            <a:ext cx="2930781" cy="3132495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97704" y="536974"/>
            <a:ext cx="2296256" cy="3156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506148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467436" y="670595"/>
            <a:ext cx="360050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5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Maxixe</a:t>
            </a:r>
            <a:r>
              <a:rPr lang="pt-B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00000"/>
              </a:lnSpc>
              <a:buSzPct val="80000"/>
              <a:buFont typeface="Wingdings 2" charset="2"/>
              <a:buChar char=""/>
            </a:pP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Primeiro tipo de dança urbana criada no Brasil, ficou conhecido como  um  gênero  musical associado  à  dança  de  mesmo nome. </a:t>
            </a: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4008" y="505414"/>
            <a:ext cx="4499991" cy="4723786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4008" y="3870532"/>
            <a:ext cx="4499992" cy="2987468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30845" y="3356992"/>
            <a:ext cx="401548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chemeClr val="bg1"/>
                </a:solidFill>
                <a:latin typeface="Corbel"/>
              </a:rPr>
              <a:t> </a:t>
            </a: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buSzPct val="80000"/>
              <a:buFont typeface="Wingdings 2" charset="2"/>
              <a:buChar char=""/>
            </a:pPr>
            <a:r>
              <a:rPr lang="pt-BR" sz="2400" dirty="0">
                <a:solidFill>
                  <a:srgbClr val="FFC000"/>
                </a:solidFill>
                <a:latin typeface="Corbel"/>
              </a:rPr>
              <a:t> </a:t>
            </a: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O  maxixe  dança  surgiu  nas gafieiras  que  proliferavam  no  Rio,  no início  do  século  XIX. Esta se formou musical e coreograficamente pela fusão e adaptação </a:t>
            </a:r>
            <a:r>
              <a:rPr lang="pt-BR" sz="24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pt-BR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Polca europeia, a </a:t>
            </a:r>
            <a:r>
              <a:rPr lang="pt-BR" sz="24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Habanera</a:t>
            </a:r>
            <a:r>
              <a:rPr lang="pt-BR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cubana e o Lundu africano.</a:t>
            </a:r>
          </a:p>
        </p:txBody>
      </p:sp>
    </p:spTree>
    <p:extLst>
      <p:ext uri="{BB962C8B-B14F-4D97-AF65-F5344CB8AC3E}">
        <p14:creationId xmlns:p14="http://schemas.microsoft.com/office/powerpoint/2010/main" val="2031641506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20528" y="620688"/>
            <a:ext cx="3275856" cy="3438771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6176" y="3053808"/>
            <a:ext cx="2915816" cy="3797172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15086" y="789815"/>
            <a:ext cx="4015487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80000"/>
            </a:pPr>
            <a:r>
              <a:rPr lang="pt-BR" sz="2400" dirty="0">
                <a:solidFill>
                  <a:schemeClr val="bg1"/>
                </a:solidFill>
                <a:latin typeface="Corbel"/>
              </a:rPr>
              <a:t> </a:t>
            </a:r>
            <a:r>
              <a:rPr lang="pt-BR" sz="5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Maxixe</a:t>
            </a:r>
            <a:r>
              <a:rPr lang="pt-BR" sz="5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Devido  seu caráter  sensual  foi  considerada  como </a:t>
            </a:r>
          </a:p>
          <a:p>
            <a:r>
              <a:rPr lang="pt-BR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“dança  proibida”  e imoral </a:t>
            </a: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além  de  ser perseguida pela polícia, Igreja Católica, educadores </a:t>
            </a:r>
          </a:p>
          <a:p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e chefes de família.</a:t>
            </a:r>
          </a:p>
        </p:txBody>
      </p:sp>
    </p:spTree>
    <p:extLst>
      <p:ext uri="{BB962C8B-B14F-4D97-AF65-F5344CB8AC3E}">
        <p14:creationId xmlns:p14="http://schemas.microsoft.com/office/powerpoint/2010/main" val="366379757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29664" y="505414"/>
            <a:ext cx="3614336" cy="2894132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80112" y="3380198"/>
            <a:ext cx="3540472" cy="345696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Retângulo 2"/>
          <p:cNvSpPr/>
          <p:nvPr/>
        </p:nvSpPr>
        <p:spPr>
          <a:xfrm>
            <a:off x="215086" y="789815"/>
            <a:ext cx="4015487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80000"/>
            </a:pPr>
            <a:r>
              <a:rPr lang="pt-BR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5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Maxixe</a:t>
            </a:r>
            <a:r>
              <a:rPr lang="pt-BR" sz="5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00000"/>
              </a:lnSpc>
              <a:buSzPct val="80000"/>
            </a:pPr>
            <a:endParaRPr lang="pt-BR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A primeira fase de sua história é constituída pelo </a:t>
            </a:r>
            <a:r>
              <a:rPr lang="pt-BR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Tango</a:t>
            </a:r>
            <a:r>
              <a:rPr lang="pt-BR" sz="24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nome que designou os lundus </a:t>
            </a:r>
            <a:r>
              <a:rPr lang="pt-BR" sz="24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habanerados</a:t>
            </a: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o que aconteceu também no Uruguai e na Argentina.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Segundo Mário de Andrade a substituição da palavra </a:t>
            </a:r>
            <a:r>
              <a:rPr lang="pt-BR" sz="2400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tango</a:t>
            </a: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para </a:t>
            </a:r>
            <a:r>
              <a:rPr lang="pt-BR" sz="2400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maxixe</a:t>
            </a: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aconteceu na década de 1870 à 1880.</a:t>
            </a:r>
          </a:p>
        </p:txBody>
      </p:sp>
    </p:spTree>
    <p:extLst>
      <p:ext uri="{BB962C8B-B14F-4D97-AF65-F5344CB8AC3E}">
        <p14:creationId xmlns:p14="http://schemas.microsoft.com/office/powerpoint/2010/main" val="46053247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283852" y="660713"/>
            <a:ext cx="352850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5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Maxixe</a:t>
            </a:r>
            <a:r>
              <a:rPr lang="pt-BR" sz="5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SzPct val="80000"/>
            </a:pP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Muitos compositores continuaram a intitular seus maxixes como </a:t>
            </a:r>
            <a:r>
              <a:rPr lang="pt-BR" sz="2400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tango, o </a:t>
            </a:r>
            <a:r>
              <a:rPr lang="pt-BR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pt-BR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Tango Brasileiro’.</a:t>
            </a:r>
            <a:r>
              <a:rPr lang="pt-BR" sz="24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Os principais foram</a:t>
            </a: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o compositor e pianista </a:t>
            </a:r>
            <a:r>
              <a:rPr lang="pt-BR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Ernesto Nazareth </a:t>
            </a:r>
            <a:r>
              <a:rPr lang="pt-BR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(1863-1934)</a:t>
            </a:r>
            <a:r>
              <a:rPr lang="pt-BR" sz="2400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pt-BR" sz="2400" b="1" i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SzPct val="80000"/>
            </a:pPr>
            <a:r>
              <a:rPr lang="pt-BR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maestrina , pianista e  compositora </a:t>
            </a:r>
          </a:p>
          <a:p>
            <a:r>
              <a:rPr lang="pt-BR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Francisca Edwiges Gonzaga</a:t>
            </a:r>
            <a:r>
              <a:rPr lang="pt-BR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conhecida </a:t>
            </a:r>
          </a:p>
          <a:p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como</a:t>
            </a:r>
            <a:r>
              <a:rPr lang="pt-BR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“Chiquinha  Gonzaga”.</a:t>
            </a:r>
            <a:endParaRPr lang="pt-BR" sz="24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73109" y="2996952"/>
            <a:ext cx="3029158" cy="37084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02267" y="505414"/>
            <a:ext cx="2241733" cy="351914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03164150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283852" y="1268760"/>
            <a:ext cx="35285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5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Maxixe</a:t>
            </a:r>
            <a:r>
              <a:rPr lang="pt-BR" sz="5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SzPct val="80000"/>
            </a:pP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SzPct val="80000"/>
            </a:pPr>
            <a:r>
              <a:rPr lang="pt-BR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Marcelo</a:t>
            </a:r>
            <a:r>
              <a:rPr lang="pt-BR" sz="2400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Tupinambá</a:t>
            </a:r>
            <a:r>
              <a:rPr lang="pt-BR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(1892-1953) </a:t>
            </a: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pianista e compositor.</a:t>
            </a:r>
            <a:r>
              <a:rPr lang="pt-BR" sz="2400" dirty="0"/>
              <a:t> </a:t>
            </a: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Cada um desses compositores imprimiu, de modo diferente, um novo encanto a esse gênero musical</a:t>
            </a:r>
            <a:endParaRPr lang="pt-BR" sz="2400" b="1" i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8456" y="1414134"/>
            <a:ext cx="2241733" cy="32920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185146307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467436" y="499648"/>
            <a:ext cx="331247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5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Choro</a:t>
            </a:r>
            <a:r>
              <a:rPr lang="pt-BR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Considerado  como  o  primeiro </a:t>
            </a:r>
          </a:p>
          <a:p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tipo  de  música  urbana </a:t>
            </a:r>
          </a:p>
          <a:p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genuinamente  brasileiro, surgiu no Rio de Janeiro em 1870. O nome choro pode ter sido derivado da palavra </a:t>
            </a:r>
            <a:r>
              <a:rPr lang="pt-BR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pt-BR" sz="24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xolo</a:t>
            </a:r>
            <a:r>
              <a:rPr lang="pt-BR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 um tipo de baile feito pelos escravos no período colonial) ou talvez pela </a:t>
            </a:r>
            <a:r>
              <a:rPr lang="pt-BR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forma chorosa que os músicos amaciavam certos ritmos de sua época.</a:t>
            </a: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3968" y="2492896"/>
            <a:ext cx="4860032" cy="4365104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3968" y="505414"/>
            <a:ext cx="4860032" cy="1987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33106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467436" y="692696"/>
            <a:ext cx="3312476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5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Choro</a:t>
            </a:r>
            <a:r>
              <a:rPr lang="pt-BR" sz="5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00000"/>
              </a:lnSpc>
              <a:buSzPct val="80000"/>
              <a:buFont typeface="Wingdings 2" charset="2"/>
              <a:buChar char=""/>
            </a:pPr>
            <a:endParaRPr lang="pt-BR" sz="2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O choro sofre influência</a:t>
            </a:r>
          </a:p>
          <a:p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de alguns  tipos  de </a:t>
            </a:r>
          </a:p>
          <a:p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danças  e  músicas  europeias  como  a </a:t>
            </a:r>
          </a:p>
          <a:p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polca, o schottisch, a valsa e o minueto.</a:t>
            </a:r>
          </a:p>
          <a:p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No início, alguns </a:t>
            </a:r>
            <a:r>
              <a:rPr lang="pt-BR" sz="24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grupos de instrumentistas </a:t>
            </a: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se reunião em suas casas apenas para fazer música, e só a partir de 1880 que o choro se popularizou nos salões de dança.</a:t>
            </a: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91472" y="3630846"/>
            <a:ext cx="4752528" cy="3227154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91472" y="499648"/>
            <a:ext cx="4752528" cy="3133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54246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6524"/>
            <a:ext cx="7596336" cy="49889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TextBox 25"/>
          <p:cNvSpPr txBox="1"/>
          <p:nvPr/>
        </p:nvSpPr>
        <p:spPr>
          <a:xfrm>
            <a:off x="391864" y="1268760"/>
            <a:ext cx="3312476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buSzPct val="80000"/>
            </a:pPr>
            <a:r>
              <a:rPr lang="pt-BR" sz="5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Choro</a:t>
            </a:r>
            <a:r>
              <a:rPr lang="pt-BR" sz="5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00000"/>
              </a:lnSpc>
              <a:buSzPct val="80000"/>
            </a:pP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Em seus primórdios eram utilizados instrumentos  como  </a:t>
            </a:r>
            <a:r>
              <a:rPr lang="pt-BR" sz="24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flauta, violão e  cavaquinho</a:t>
            </a:r>
            <a:r>
              <a:rPr lang="pt-BR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depois foram adicionados outros instrumentos como o bandolim, percussão, saxofone, o  clarinete; o  piano e  o  acordeom    também são usados frequentemente no choro. </a:t>
            </a:r>
            <a:endParaRPr lang="pt-BR" sz="2400" dirty="0">
              <a:solidFill>
                <a:schemeClr val="bg1">
                  <a:lumMod val="10000"/>
                  <a:lumOff val="90000"/>
                </a:schemeClr>
              </a:solidFill>
            </a:endParaRPr>
          </a:p>
        </p:txBody>
      </p:sp>
      <p:pic>
        <p:nvPicPr>
          <p:cNvPr id="19" name="Picture 4" descr="C:\Users\Imagética\Downloads\afro_09_textura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" y="6791"/>
            <a:ext cx="1547663" cy="49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4"/>
          <p:cNvSpPr txBox="1"/>
          <p:nvPr/>
        </p:nvSpPr>
        <p:spPr>
          <a:xfrm>
            <a:off x="1561431" y="6524"/>
            <a:ext cx="973343" cy="246221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000" dirty="0"/>
              <a:t>ARTE - MÚSICA</a:t>
            </a:r>
          </a:p>
        </p:txBody>
      </p:sp>
      <p:sp>
        <p:nvSpPr>
          <p:cNvPr id="38" name="TextBox 5"/>
          <p:cNvSpPr txBox="1"/>
          <p:nvPr/>
        </p:nvSpPr>
        <p:spPr>
          <a:xfrm>
            <a:off x="1561431" y="166860"/>
            <a:ext cx="1322798" cy="338554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600" dirty="0"/>
              <a:t>PIBID / UFMA</a:t>
            </a:r>
          </a:p>
        </p:txBody>
      </p:sp>
      <p:sp>
        <p:nvSpPr>
          <p:cNvPr id="41" name="TextBox 10"/>
          <p:cNvSpPr txBox="1"/>
          <p:nvPr/>
        </p:nvSpPr>
        <p:spPr>
          <a:xfrm>
            <a:off x="3131840" y="73366"/>
            <a:ext cx="2626616" cy="353943"/>
          </a:xfrm>
          <a:prstGeom prst="rect">
            <a:avLst/>
          </a:prstGeom>
          <a:noFill/>
          <a:effectLst>
            <a:outerShdw dist="12700" dir="2700000" algn="tl" rotWithShape="0">
              <a:schemeClr val="accent6">
                <a:lumMod val="40000"/>
                <a:lumOff val="60000"/>
              </a:scheme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1700" dirty="0">
                <a:latin typeface="+mj-lt"/>
              </a:rPr>
              <a:t>RITMOS AFRO-BRASILEIROS</a:t>
            </a:r>
          </a:p>
        </p:txBody>
      </p:sp>
      <p:cxnSp>
        <p:nvCxnSpPr>
          <p:cNvPr id="43" name="Conector reto 42"/>
          <p:cNvCxnSpPr/>
          <p:nvPr/>
        </p:nvCxnSpPr>
        <p:spPr>
          <a:xfrm>
            <a:off x="2987824" y="90618"/>
            <a:ext cx="0" cy="333823"/>
          </a:xfrm>
          <a:prstGeom prst="line">
            <a:avLst/>
          </a:prstGeom>
          <a:ln w="25400" cap="rnd">
            <a:solidFill>
              <a:schemeClr val="accent6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23928" y="505414"/>
            <a:ext cx="5208637" cy="6352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378059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Personalizada 12">
      <a:dk1>
        <a:sysClr val="windowText" lastClr="000000"/>
      </a:dk1>
      <a:lt1>
        <a:srgbClr val="262626"/>
      </a:lt1>
      <a:dk2>
        <a:srgbClr val="595959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1999</TotalTime>
  <Words>761</Words>
  <Application>Microsoft Office PowerPoint</Application>
  <PresentationFormat>Apresentação na tela (4:3)</PresentationFormat>
  <Paragraphs>103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Corbel</vt:lpstr>
      <vt:lpstr>Times New Roman</vt:lpstr>
      <vt:lpstr>Wingdings 2</vt:lpstr>
      <vt:lpstr>Office Theme</vt:lpstr>
      <vt:lpstr>1_Office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alanmolnar</dc:creator>
  <cp:lastModifiedBy>Admin</cp:lastModifiedBy>
  <cp:revision>277</cp:revision>
  <dcterms:created xsi:type="dcterms:W3CDTF">2010-09-01T18:01:12Z</dcterms:created>
  <dcterms:modified xsi:type="dcterms:W3CDTF">2025-01-03T19:34:39Z</dcterms:modified>
</cp:coreProperties>
</file>