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63" r:id="rId2"/>
    <p:sldId id="257" r:id="rId3"/>
    <p:sldId id="269" r:id="rId4"/>
    <p:sldId id="270" r:id="rId5"/>
    <p:sldId id="268" r:id="rId6"/>
    <p:sldId id="264" r:id="rId7"/>
    <p:sldId id="271" r:id="rId8"/>
    <p:sldId id="272" r:id="rId9"/>
    <p:sldId id="266" r:id="rId10"/>
    <p:sldId id="274" r:id="rId11"/>
    <p:sldId id="275" r:id="rId12"/>
    <p:sldId id="276" r:id="rId13"/>
    <p:sldId id="277" r:id="rId14"/>
    <p:sldId id="273" r:id="rId1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522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435A95-1378-4D6E-81B7-0C15457009F9}" type="datetimeFigureOut">
              <a:rPr lang="pt-BR" smtClean="0"/>
              <a:t>03/01/2025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FD498A-67A5-4E41-AC37-BA5BED9874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323427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FD498A-67A5-4E41-AC37-BA5BED9874D5}" type="slidenum">
              <a:rPr lang="pt-BR" smtClean="0"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35160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FD498A-67A5-4E41-AC37-BA5BED9874D5}" type="slidenum">
              <a:rPr lang="pt-BR" smtClean="0"/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35160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FD498A-67A5-4E41-AC37-BA5BED9874D5}" type="slidenum">
              <a:rPr lang="pt-BR" smtClean="0"/>
              <a:t>13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35160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BB88F-6CA0-4875-8E29-2170AD348EBF}" type="datetimeFigureOut">
              <a:rPr lang="pt-BR" smtClean="0"/>
              <a:t>03/01/2025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BD7E3-AC11-4513-A56E-DC5B9126C92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36757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BB88F-6CA0-4875-8E29-2170AD348EBF}" type="datetimeFigureOut">
              <a:rPr lang="pt-BR" smtClean="0"/>
              <a:t>03/01/2025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BD7E3-AC11-4513-A56E-DC5B9126C92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74226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BB88F-6CA0-4875-8E29-2170AD348EBF}" type="datetimeFigureOut">
              <a:rPr lang="pt-BR" smtClean="0"/>
              <a:t>03/01/2025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BD7E3-AC11-4513-A56E-DC5B9126C92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25620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BB88F-6CA0-4875-8E29-2170AD348EBF}" type="datetimeFigureOut">
              <a:rPr lang="pt-BR" smtClean="0"/>
              <a:t>03/01/2025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BD7E3-AC11-4513-A56E-DC5B9126C92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25464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BB88F-6CA0-4875-8E29-2170AD348EBF}" type="datetimeFigureOut">
              <a:rPr lang="pt-BR" smtClean="0"/>
              <a:t>03/01/2025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BD7E3-AC11-4513-A56E-DC5B9126C92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52853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BB88F-6CA0-4875-8E29-2170AD348EBF}" type="datetimeFigureOut">
              <a:rPr lang="pt-BR" smtClean="0"/>
              <a:t>03/01/2025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BD7E3-AC11-4513-A56E-DC5B9126C92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114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BB88F-6CA0-4875-8E29-2170AD348EBF}" type="datetimeFigureOut">
              <a:rPr lang="pt-BR" smtClean="0"/>
              <a:t>03/01/2025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BD7E3-AC11-4513-A56E-DC5B9126C92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93983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BB88F-6CA0-4875-8E29-2170AD348EBF}" type="datetimeFigureOut">
              <a:rPr lang="pt-BR" smtClean="0"/>
              <a:t>03/01/2025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BD7E3-AC11-4513-A56E-DC5B9126C92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4723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BB88F-6CA0-4875-8E29-2170AD348EBF}" type="datetimeFigureOut">
              <a:rPr lang="pt-BR" smtClean="0"/>
              <a:t>03/01/2025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BD7E3-AC11-4513-A56E-DC5B9126C92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9242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BB88F-6CA0-4875-8E29-2170AD348EBF}" type="datetimeFigureOut">
              <a:rPr lang="pt-BR" smtClean="0"/>
              <a:t>03/01/2025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BD7E3-AC11-4513-A56E-DC5B9126C92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14453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BB88F-6CA0-4875-8E29-2170AD348EBF}" type="datetimeFigureOut">
              <a:rPr lang="pt-BR" smtClean="0"/>
              <a:t>03/01/2025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BD7E3-AC11-4513-A56E-DC5B9126C92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75218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tx1"/>
          </a:fgClr>
          <a:bgClr>
            <a:schemeClr val="tx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7BB88F-6CA0-4875-8E29-2170AD348EBF}" type="datetimeFigureOut">
              <a:rPr lang="pt-BR" smtClean="0"/>
              <a:t>03/01/2025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3BD7E3-AC11-4513-A56E-DC5B9126C92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38607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jpeg"/><Relationship Id="rId7" Type="http://schemas.openxmlformats.org/officeDocument/2006/relationships/image" Target="../media/image4.png"/><Relationship Id="rId12" Type="http://schemas.microsoft.com/office/2007/relationships/hdphoto" Target="../media/hdphoto4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11" Type="http://schemas.openxmlformats.org/officeDocument/2006/relationships/image" Target="../media/image6.png"/><Relationship Id="rId5" Type="http://schemas.openxmlformats.org/officeDocument/2006/relationships/image" Target="../media/image3.png"/><Relationship Id="rId10" Type="http://schemas.microsoft.com/office/2007/relationships/hdphoto" Target="../media/hdphoto3.wdp"/><Relationship Id="rId4" Type="http://schemas.openxmlformats.org/officeDocument/2006/relationships/hyperlink" Target="http://www.imagetica.net/blog" TargetMode="External"/><Relationship Id="rId9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jpg"/><Relationship Id="rId4" Type="http://schemas.openxmlformats.org/officeDocument/2006/relationships/image" Target="../media/image18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Imagética\Downloads\afro_06_vanessadlim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113" y="8161"/>
            <a:ext cx="9134170" cy="68506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ângulo 3"/>
          <p:cNvSpPr/>
          <p:nvPr/>
        </p:nvSpPr>
        <p:spPr>
          <a:xfrm>
            <a:off x="1212608" y="3308020"/>
            <a:ext cx="7396939" cy="3073305"/>
          </a:xfrm>
          <a:prstGeom prst="rect">
            <a:avLst/>
          </a:prstGeom>
          <a:solidFill>
            <a:schemeClr val="tx1">
              <a:lumMod val="95000"/>
              <a:lumOff val="5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3" name="Conector reto 2"/>
          <p:cNvCxnSpPr/>
          <p:nvPr/>
        </p:nvCxnSpPr>
        <p:spPr>
          <a:xfrm flipH="1">
            <a:off x="1428633" y="5668934"/>
            <a:ext cx="6949547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19"/>
          <p:cNvSpPr txBox="1"/>
          <p:nvPr/>
        </p:nvSpPr>
        <p:spPr>
          <a:xfrm>
            <a:off x="1302230" y="3205422"/>
            <a:ext cx="7050294" cy="93871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/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5500" b="1" dirty="0" err="1">
                <a:solidFill>
                  <a:srgbClr val="FFC000"/>
                </a:solidFill>
              </a:rPr>
              <a:t>Ritmos</a:t>
            </a:r>
            <a:r>
              <a:rPr lang="en-US" sz="5500" b="1" dirty="0">
                <a:solidFill>
                  <a:srgbClr val="FFC000"/>
                </a:solidFill>
              </a:rPr>
              <a:t> Afro-</a:t>
            </a:r>
            <a:r>
              <a:rPr lang="en-US" sz="5500" b="1" dirty="0" err="1">
                <a:solidFill>
                  <a:srgbClr val="FFC000"/>
                </a:solidFill>
              </a:rPr>
              <a:t>brasileiros</a:t>
            </a:r>
            <a:endParaRPr lang="en-US" sz="5500" b="1" dirty="0">
              <a:solidFill>
                <a:srgbClr val="FFC000"/>
              </a:solidFill>
            </a:endParaRPr>
          </a:p>
        </p:txBody>
      </p:sp>
      <p:sp>
        <p:nvSpPr>
          <p:cNvPr id="41" name="TextBox 19"/>
          <p:cNvSpPr txBox="1"/>
          <p:nvPr/>
        </p:nvSpPr>
        <p:spPr>
          <a:xfrm>
            <a:off x="1343301" y="4653133"/>
            <a:ext cx="6741076" cy="101566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/>
            </a:outerShdw>
          </a:effectLst>
        </p:spPr>
        <p:txBody>
          <a:bodyPr wrap="non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</a:rPr>
              <a:t>UNIVERSIDADE FEDERAL DO MARANHÃO</a:t>
            </a:r>
            <a:endParaRPr lang="pt-BR" sz="2000" dirty="0">
              <a:solidFill>
                <a:schemeClr val="bg1"/>
              </a:solidFill>
            </a:endParaRPr>
          </a:p>
          <a:p>
            <a:r>
              <a:rPr lang="pt-BR" sz="2000" b="1" dirty="0">
                <a:solidFill>
                  <a:schemeClr val="bg1"/>
                </a:solidFill>
              </a:rPr>
              <a:t>CENTRO DE CIÊNCIAS HUMANAS – DEPARTAMENTO DE ARTES</a:t>
            </a:r>
            <a:endParaRPr lang="pt-BR" sz="2000" dirty="0">
              <a:solidFill>
                <a:schemeClr val="bg1"/>
              </a:solidFill>
            </a:endParaRPr>
          </a:p>
          <a:p>
            <a:r>
              <a:rPr lang="pt-BR" sz="2000" b="1" dirty="0">
                <a:solidFill>
                  <a:schemeClr val="bg1"/>
                </a:solidFill>
              </a:rPr>
              <a:t>CENTRO DE ENSINO LICEU MARANHENSE</a:t>
            </a:r>
            <a:endParaRPr lang="pt-BR" sz="2000" dirty="0">
              <a:solidFill>
                <a:schemeClr val="bg1"/>
              </a:solidFill>
            </a:endParaRPr>
          </a:p>
        </p:txBody>
      </p:sp>
      <p:cxnSp>
        <p:nvCxnSpPr>
          <p:cNvPr id="28" name="Conector reto 27"/>
          <p:cNvCxnSpPr/>
          <p:nvPr/>
        </p:nvCxnSpPr>
        <p:spPr>
          <a:xfrm flipH="1">
            <a:off x="1402977" y="4581125"/>
            <a:ext cx="6949547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19"/>
          <p:cNvSpPr txBox="1"/>
          <p:nvPr/>
        </p:nvSpPr>
        <p:spPr>
          <a:xfrm>
            <a:off x="1356625" y="4149077"/>
            <a:ext cx="6334042" cy="40011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/>
            </a:outerShdw>
          </a:effectLst>
        </p:spPr>
        <p:txBody>
          <a:bodyPr wrap="non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</a:rPr>
              <a:t>PIBID - </a:t>
            </a:r>
            <a:r>
              <a:rPr lang="pt-BR" sz="1500" b="1" dirty="0">
                <a:solidFill>
                  <a:schemeClr val="bg1"/>
                </a:solidFill>
              </a:rPr>
              <a:t>PROGRAMA INSTITUCIONAL DE BOLSAS DE INICIAÇÃO À DOCÊNCIA</a:t>
            </a:r>
            <a:endParaRPr lang="pt-BR" sz="1500" dirty="0">
              <a:solidFill>
                <a:schemeClr val="bg1"/>
              </a:solidFill>
            </a:endParaRPr>
          </a:p>
        </p:txBody>
      </p:sp>
      <p:sp>
        <p:nvSpPr>
          <p:cNvPr id="23" name="TextBox 19"/>
          <p:cNvSpPr txBox="1"/>
          <p:nvPr/>
        </p:nvSpPr>
        <p:spPr>
          <a:xfrm>
            <a:off x="1365314" y="5746004"/>
            <a:ext cx="4169347" cy="553998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/>
            </a:outerShdw>
          </a:effectLst>
        </p:spPr>
        <p:txBody>
          <a:bodyPr wrap="none" rtlCol="0">
            <a:spAutoFit/>
          </a:bodyPr>
          <a:lstStyle/>
          <a:p>
            <a:r>
              <a:rPr lang="pt-BR" sz="1500" b="1" dirty="0">
                <a:solidFill>
                  <a:schemeClr val="bg1"/>
                </a:solidFill>
              </a:rPr>
              <a:t>Coordenador / UFMA: </a:t>
            </a:r>
            <a:r>
              <a:rPr lang="pt-BR" sz="1500" dirty="0">
                <a:solidFill>
                  <a:schemeClr val="bg1"/>
                </a:solidFill>
              </a:rPr>
              <a:t>Prof. Juvino Filho</a:t>
            </a:r>
          </a:p>
          <a:p>
            <a:r>
              <a:rPr lang="pt-BR" sz="1500" b="1" dirty="0">
                <a:solidFill>
                  <a:schemeClr val="bg1"/>
                </a:solidFill>
              </a:rPr>
              <a:t>Supervisor / Liceu Maranhense: </a:t>
            </a:r>
            <a:r>
              <a:rPr lang="pt-BR" sz="1500" dirty="0">
                <a:solidFill>
                  <a:schemeClr val="bg1"/>
                </a:solidFill>
              </a:rPr>
              <a:t>Prof. Garcia Junior</a:t>
            </a:r>
          </a:p>
        </p:txBody>
      </p:sp>
      <p:pic>
        <p:nvPicPr>
          <p:cNvPr id="6" name="Picture 4" descr="C:\Users\Imagética\Downloads\afro_09_textura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16200000">
            <a:off x="-723773" y="4355324"/>
            <a:ext cx="3073305" cy="9787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" name="Grupo 6"/>
          <p:cNvGrpSpPr/>
          <p:nvPr/>
        </p:nvGrpSpPr>
        <p:grpSpPr>
          <a:xfrm>
            <a:off x="221671" y="6518344"/>
            <a:ext cx="7158641" cy="295032"/>
            <a:chOff x="458064" y="6444828"/>
            <a:chExt cx="7158641" cy="295032"/>
          </a:xfrm>
        </p:grpSpPr>
        <p:grpSp>
          <p:nvGrpSpPr>
            <p:cNvPr id="2" name="Grupo 1"/>
            <p:cNvGrpSpPr/>
            <p:nvPr/>
          </p:nvGrpSpPr>
          <p:grpSpPr>
            <a:xfrm>
              <a:off x="1095753" y="6444828"/>
              <a:ext cx="6520952" cy="283789"/>
              <a:chOff x="2195736" y="6257458"/>
              <a:chExt cx="6520952" cy="283789"/>
            </a:xfrm>
          </p:grpSpPr>
          <p:sp>
            <p:nvSpPr>
              <p:cNvPr id="14" name="TextBox 13">
                <a:hlinkClick r:id="rId4"/>
              </p:cNvPr>
              <p:cNvSpPr txBox="1"/>
              <p:nvPr/>
            </p:nvSpPr>
            <p:spPr>
              <a:xfrm>
                <a:off x="2229848" y="6263396"/>
                <a:ext cx="172502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prstClr val="white"/>
                    </a:solidFill>
                  </a:rPr>
                  <a:t>www.imagetica.net/blog</a:t>
                </a:r>
              </a:p>
            </p:txBody>
          </p:sp>
          <p:sp>
            <p:nvSpPr>
              <p:cNvPr id="25" name="TextBox 13"/>
              <p:cNvSpPr txBox="1"/>
              <p:nvPr/>
            </p:nvSpPr>
            <p:spPr>
              <a:xfrm>
                <a:off x="4103791" y="6264248"/>
                <a:ext cx="1541063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prstClr val="white"/>
                    </a:solidFill>
                  </a:rPr>
                  <a:t>garcia@imagetica.net</a:t>
                </a:r>
              </a:p>
            </p:txBody>
          </p:sp>
          <p:sp>
            <p:nvSpPr>
              <p:cNvPr id="26" name="TextBox 13"/>
              <p:cNvSpPr txBox="1"/>
              <p:nvPr/>
            </p:nvSpPr>
            <p:spPr>
              <a:xfrm>
                <a:off x="5859168" y="6257458"/>
                <a:ext cx="133222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prstClr val="white"/>
                    </a:solidFill>
                  </a:rPr>
                  <a:t>@</a:t>
                </a:r>
                <a:r>
                  <a:rPr lang="en-US" sz="1200" dirty="0" err="1">
                    <a:solidFill>
                      <a:prstClr val="white"/>
                    </a:solidFill>
                  </a:rPr>
                  <a:t>imageticadesign</a:t>
                </a:r>
                <a:endParaRPr lang="en-US" sz="12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7" name="TextBox 13"/>
              <p:cNvSpPr txBox="1"/>
              <p:nvPr/>
            </p:nvSpPr>
            <p:spPr>
              <a:xfrm>
                <a:off x="7469423" y="6257458"/>
                <a:ext cx="1247265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200" dirty="0" err="1">
                    <a:solidFill>
                      <a:prstClr val="white"/>
                    </a:solidFill>
                  </a:rPr>
                  <a:t>Imagética</a:t>
                </a:r>
                <a:r>
                  <a:rPr lang="en-US" sz="1200" dirty="0">
                    <a:solidFill>
                      <a:prstClr val="white"/>
                    </a:solidFill>
                  </a:rPr>
                  <a:t> Design</a:t>
                </a:r>
              </a:p>
            </p:txBody>
          </p:sp>
          <p:pic>
            <p:nvPicPr>
              <p:cNvPr id="1027" name="Picture 3" descr="E:\Imagética Trabalhos\Motobrax\icon_fcebook.png"/>
              <p:cNvPicPr>
                <a:picLocks noChangeAspect="1" noChangeArrowheads="1"/>
              </p:cNvPicPr>
              <p:nvPr/>
            </p:nvPicPr>
            <p:blipFill>
              <a:blip r:embed="rId5" cstate="email">
                <a:extLst>
                  <a:ext uri="{BEBA8EAE-BF5A-486C-A8C5-ECC9F3942E4B}">
                    <a14:imgProps xmlns:a14="http://schemas.microsoft.com/office/drawing/2010/main">
                      <a14:imgLayer r:embed="rId6">
                        <a14:imgEffect>
                          <a14:brightnessContrast bright="-40000" contrast="-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326547" y="6339315"/>
                <a:ext cx="146747" cy="14605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028" name="Picture 4" descr="E:\Imagética Trabalhos\Motobrax\icon_site.png"/>
              <p:cNvPicPr>
                <a:picLocks noChangeAspect="1" noChangeArrowheads="1"/>
              </p:cNvPicPr>
              <p:nvPr/>
            </p:nvPicPr>
            <p:blipFill>
              <a:blip r:embed="rId7" cstate="email">
                <a:extLst>
                  <a:ext uri="{BEBA8EAE-BF5A-486C-A8C5-ECC9F3942E4B}">
                    <a14:imgProps xmlns:a14="http://schemas.microsoft.com/office/drawing/2010/main">
                      <a14:imgLayer r:embed="rId8">
                        <a14:imgEffect>
                          <a14:brightnessContrast bright="-40000" contrast="-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195736" y="6311652"/>
                <a:ext cx="72555" cy="17371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029" name="Picture 5" descr="E:\Imagética Trabalhos\Motobrax\icon_email.png"/>
              <p:cNvPicPr>
                <a:picLocks noChangeAspect="1" noChangeArrowheads="1"/>
              </p:cNvPicPr>
              <p:nvPr/>
            </p:nvPicPr>
            <p:blipFill>
              <a:blip r:embed="rId9" cstate="email">
                <a:extLst>
                  <a:ext uri="{BEBA8EAE-BF5A-486C-A8C5-ECC9F3942E4B}">
                    <a14:imgProps xmlns:a14="http://schemas.microsoft.com/office/drawing/2010/main">
                      <a14:imgLayer r:embed="rId10">
                        <a14:imgEffect>
                          <a14:brightnessContrast bright="-40000" contrast="-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751617">
                <a:off x="4004728" y="6352817"/>
                <a:ext cx="122341" cy="15663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031" name="Picture 7" descr="E:\Imagens\Design\Banco de vetores\twitter_newbird_branco.png"/>
              <p:cNvPicPr>
                <a:picLocks noChangeAspect="1" noChangeArrowheads="1"/>
              </p:cNvPicPr>
              <p:nvPr/>
            </p:nvPicPr>
            <p:blipFill>
              <a:blip r:embed="rId11" cstate="email">
                <a:extLst>
                  <a:ext uri="{BEBA8EAE-BF5A-486C-A8C5-ECC9F3942E4B}">
                    <a14:imgProps xmlns:a14="http://schemas.microsoft.com/office/drawing/2010/main">
                      <a14:imgLayer r:embed="rId12">
                        <a14:imgEffect>
                          <a14:brightnessContrast bright="-40000" contrast="-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741390" y="6332316"/>
                <a:ext cx="209816" cy="15857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34" name="TextBox 19"/>
            <p:cNvSpPr txBox="1"/>
            <p:nvPr/>
          </p:nvSpPr>
          <p:spPr>
            <a:xfrm>
              <a:off x="458064" y="6462861"/>
              <a:ext cx="657552" cy="276999"/>
            </a:xfrm>
            <a:prstGeom prst="rect">
              <a:avLst/>
            </a:prstGeom>
            <a:noFill/>
            <a:effectLst>
              <a:outerShdw blurRad="50800" dist="38100" dir="8100000" algn="tr" rotWithShape="0">
                <a:prstClr val="black"/>
              </a:outerShdw>
            </a:effectLst>
          </p:spPr>
          <p:txBody>
            <a:bodyPr wrap="none" rtlCol="0">
              <a:spAutoFit/>
            </a:bodyPr>
            <a:lstStyle/>
            <a:p>
              <a:r>
                <a:rPr lang="pt-BR" sz="1200" dirty="0">
                  <a:solidFill>
                    <a:schemeClr val="bg1"/>
                  </a:solidFill>
                </a:rPr>
                <a:t>Design: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385517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1547664" y="6524"/>
            <a:ext cx="7596336" cy="49889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5" name="Picture 4" descr="C:\Users\Imagética\Downloads\afro_09_textur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" y="6791"/>
            <a:ext cx="1547663" cy="492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561431" y="166860"/>
            <a:ext cx="1322798" cy="338554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600" dirty="0"/>
              <a:t>PIBID / UFMA</a:t>
            </a:r>
          </a:p>
        </p:txBody>
      </p:sp>
      <p:sp>
        <p:nvSpPr>
          <p:cNvPr id="7" name="TextBox 4"/>
          <p:cNvSpPr txBox="1"/>
          <p:nvPr/>
        </p:nvSpPr>
        <p:spPr>
          <a:xfrm>
            <a:off x="1561431" y="6524"/>
            <a:ext cx="973343" cy="246221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000" dirty="0"/>
              <a:t>ARTE - MÚSICA</a:t>
            </a:r>
          </a:p>
        </p:txBody>
      </p:sp>
      <p:cxnSp>
        <p:nvCxnSpPr>
          <p:cNvPr id="8" name="Conector reto 7"/>
          <p:cNvCxnSpPr/>
          <p:nvPr/>
        </p:nvCxnSpPr>
        <p:spPr>
          <a:xfrm>
            <a:off x="2987824" y="90618"/>
            <a:ext cx="0" cy="333823"/>
          </a:xfrm>
          <a:prstGeom prst="line">
            <a:avLst/>
          </a:prstGeom>
          <a:ln w="25400" cap="rnd">
            <a:solidFill>
              <a:schemeClr val="accent6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10"/>
          <p:cNvSpPr txBox="1"/>
          <p:nvPr/>
        </p:nvSpPr>
        <p:spPr>
          <a:xfrm>
            <a:off x="3131840" y="73366"/>
            <a:ext cx="2626616" cy="353943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700" dirty="0">
                <a:latin typeface="+mj-lt"/>
              </a:rPr>
              <a:t>RITMOS AFRO-BRASILEIROS</a:t>
            </a:r>
          </a:p>
        </p:txBody>
      </p:sp>
      <p:sp>
        <p:nvSpPr>
          <p:cNvPr id="11" name="Espaço Reservado para Conteúdo 10"/>
          <p:cNvSpPr>
            <a:spLocks noGrp="1"/>
          </p:cNvSpPr>
          <p:nvPr>
            <p:ph idx="1"/>
          </p:nvPr>
        </p:nvSpPr>
        <p:spPr>
          <a:xfrm>
            <a:off x="179512" y="1340768"/>
            <a:ext cx="4464496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800" dirty="0">
                <a:solidFill>
                  <a:srgbClr val="FFC000"/>
                </a:solidFill>
              </a:rPr>
              <a:t>Tem-se a primeira referência escrita sobre esta dança no Brasil na data de 1780. Nela o lundu é descrito como dança de caráter licencioso e indecente. O lundu passou a perseguido e proibido devido ao caráter sensual da dança, na qual há um significado de convite dos homens às mulheres para um “encontro sexual” .</a:t>
            </a:r>
          </a:p>
        </p:txBody>
      </p:sp>
      <p:sp>
        <p:nvSpPr>
          <p:cNvPr id="12" name="Título 1"/>
          <p:cNvSpPr>
            <a:spLocks noGrp="1"/>
          </p:cNvSpPr>
          <p:nvPr>
            <p:ph type="title"/>
          </p:nvPr>
        </p:nvSpPr>
        <p:spPr>
          <a:xfrm>
            <a:off x="1129245" y="620688"/>
            <a:ext cx="2811058" cy="720081"/>
          </a:xfrm>
        </p:spPr>
        <p:txBody>
          <a:bodyPr>
            <a:noAutofit/>
          </a:bodyPr>
          <a:lstStyle/>
          <a:p>
            <a:r>
              <a:rPr lang="pt-BR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Lundu</a:t>
            </a: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59036" y="823067"/>
            <a:ext cx="3930064" cy="5905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74912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1547664" y="6524"/>
            <a:ext cx="7596336" cy="49889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5" name="Picture 4" descr="C:\Users\Imagética\Downloads\afro_09_textura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" y="6791"/>
            <a:ext cx="1547663" cy="492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561431" y="166860"/>
            <a:ext cx="1322798" cy="338554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600" dirty="0"/>
              <a:t>PIBID / UFMA</a:t>
            </a:r>
          </a:p>
        </p:txBody>
      </p:sp>
      <p:sp>
        <p:nvSpPr>
          <p:cNvPr id="7" name="TextBox 4"/>
          <p:cNvSpPr txBox="1"/>
          <p:nvPr/>
        </p:nvSpPr>
        <p:spPr>
          <a:xfrm>
            <a:off x="1561431" y="6524"/>
            <a:ext cx="973343" cy="246221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000" dirty="0"/>
              <a:t>ARTE - MÚSICA</a:t>
            </a:r>
          </a:p>
        </p:txBody>
      </p:sp>
      <p:cxnSp>
        <p:nvCxnSpPr>
          <p:cNvPr id="8" name="Conector reto 7"/>
          <p:cNvCxnSpPr/>
          <p:nvPr/>
        </p:nvCxnSpPr>
        <p:spPr>
          <a:xfrm>
            <a:off x="2987824" y="90618"/>
            <a:ext cx="0" cy="333823"/>
          </a:xfrm>
          <a:prstGeom prst="line">
            <a:avLst/>
          </a:prstGeom>
          <a:ln w="25400" cap="rnd">
            <a:solidFill>
              <a:schemeClr val="accent6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10"/>
          <p:cNvSpPr txBox="1"/>
          <p:nvPr/>
        </p:nvSpPr>
        <p:spPr>
          <a:xfrm>
            <a:off x="3131840" y="73366"/>
            <a:ext cx="2626616" cy="353943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700" dirty="0">
                <a:latin typeface="+mj-lt"/>
              </a:rPr>
              <a:t>RITMOS AFRO-BRASILEIROS</a:t>
            </a:r>
          </a:p>
        </p:txBody>
      </p:sp>
      <p:sp>
        <p:nvSpPr>
          <p:cNvPr id="11" name="Espaço Reservado para Conteúdo 10"/>
          <p:cNvSpPr>
            <a:spLocks noGrp="1"/>
          </p:cNvSpPr>
          <p:nvPr>
            <p:ph idx="1"/>
          </p:nvPr>
        </p:nvSpPr>
        <p:spPr>
          <a:xfrm>
            <a:off x="179512" y="1340767"/>
            <a:ext cx="4464496" cy="538813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t-BR" sz="2800" dirty="0">
                <a:solidFill>
                  <a:srgbClr val="FFC000"/>
                </a:solidFill>
              </a:rPr>
              <a:t>Nos últimos anos do século XVIII, entretanto, o lundu já aparece como canção. Por esta época surgem em Portugal os primeiros exemplares de lundu registrados na pauta musical. Para aceitar integralmente o lundu, a sociedade colonial brasileira transformou-a em canção, libertando-se de uma coreografia que certamente a escandalizava e irritava.</a:t>
            </a:r>
          </a:p>
          <a:p>
            <a:pPr marL="0" indent="0">
              <a:buNone/>
            </a:pPr>
            <a:endParaRPr lang="pt-BR" sz="2800" dirty="0">
              <a:solidFill>
                <a:srgbClr val="FFC000"/>
              </a:solidFill>
            </a:endParaRPr>
          </a:p>
          <a:p>
            <a:pPr marL="0" indent="0">
              <a:buNone/>
            </a:pPr>
            <a:endParaRPr lang="pt-BR" sz="2800" dirty="0">
              <a:solidFill>
                <a:srgbClr val="FFC000"/>
              </a:solidFill>
            </a:endParaRPr>
          </a:p>
        </p:txBody>
      </p:sp>
      <p:sp>
        <p:nvSpPr>
          <p:cNvPr id="12" name="Título 1"/>
          <p:cNvSpPr>
            <a:spLocks noGrp="1"/>
          </p:cNvSpPr>
          <p:nvPr>
            <p:ph type="title"/>
          </p:nvPr>
        </p:nvSpPr>
        <p:spPr>
          <a:xfrm>
            <a:off x="1129245" y="620688"/>
            <a:ext cx="2811058" cy="720081"/>
          </a:xfrm>
        </p:spPr>
        <p:txBody>
          <a:bodyPr>
            <a:noAutofit/>
          </a:bodyPr>
          <a:lstStyle/>
          <a:p>
            <a:r>
              <a:rPr lang="pt-BR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Lundu</a:t>
            </a: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23614" y="1844824"/>
            <a:ext cx="4245092" cy="2838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15425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1547664" y="6524"/>
            <a:ext cx="7596336" cy="49889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5" name="Picture 4" descr="C:\Users\Imagética\Downloads\afro_09_textura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" y="6791"/>
            <a:ext cx="1547663" cy="492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561431" y="166860"/>
            <a:ext cx="1322798" cy="338554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600" dirty="0"/>
              <a:t>PIBID / UFMA</a:t>
            </a:r>
          </a:p>
        </p:txBody>
      </p:sp>
      <p:sp>
        <p:nvSpPr>
          <p:cNvPr id="7" name="TextBox 4"/>
          <p:cNvSpPr txBox="1"/>
          <p:nvPr/>
        </p:nvSpPr>
        <p:spPr>
          <a:xfrm>
            <a:off x="1561431" y="6524"/>
            <a:ext cx="973343" cy="246221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000" dirty="0"/>
              <a:t>ARTE - MÚSICA</a:t>
            </a:r>
          </a:p>
        </p:txBody>
      </p:sp>
      <p:cxnSp>
        <p:nvCxnSpPr>
          <p:cNvPr id="8" name="Conector reto 7"/>
          <p:cNvCxnSpPr/>
          <p:nvPr/>
        </p:nvCxnSpPr>
        <p:spPr>
          <a:xfrm>
            <a:off x="2987824" y="90618"/>
            <a:ext cx="0" cy="333823"/>
          </a:xfrm>
          <a:prstGeom prst="line">
            <a:avLst/>
          </a:prstGeom>
          <a:ln w="25400" cap="rnd">
            <a:solidFill>
              <a:schemeClr val="accent6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10"/>
          <p:cNvSpPr txBox="1"/>
          <p:nvPr/>
        </p:nvSpPr>
        <p:spPr>
          <a:xfrm>
            <a:off x="3131840" y="73366"/>
            <a:ext cx="2626616" cy="353943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700" dirty="0">
                <a:latin typeface="+mj-lt"/>
              </a:rPr>
              <a:t>RITMOS AFRO-BRASILEIROS</a:t>
            </a:r>
          </a:p>
        </p:txBody>
      </p:sp>
      <p:sp>
        <p:nvSpPr>
          <p:cNvPr id="11" name="Espaço Reservado para Conteúdo 10"/>
          <p:cNvSpPr>
            <a:spLocks noGrp="1"/>
          </p:cNvSpPr>
          <p:nvPr>
            <p:ph idx="1"/>
          </p:nvPr>
        </p:nvSpPr>
        <p:spPr>
          <a:xfrm>
            <a:off x="302526" y="2299820"/>
            <a:ext cx="4464496" cy="29523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800" dirty="0">
                <a:solidFill>
                  <a:srgbClr val="FFC000"/>
                </a:solidFill>
              </a:rPr>
              <a:t>O lundu foi a primeira forma de música negra a ser aceita pela sociedade brasileira, e por ele o negro deu à nossa música algumas características peculiares. </a:t>
            </a:r>
          </a:p>
        </p:txBody>
      </p:sp>
      <p:sp>
        <p:nvSpPr>
          <p:cNvPr id="12" name="Título 1"/>
          <p:cNvSpPr>
            <a:spLocks noGrp="1"/>
          </p:cNvSpPr>
          <p:nvPr>
            <p:ph type="title"/>
          </p:nvPr>
        </p:nvSpPr>
        <p:spPr>
          <a:xfrm>
            <a:off x="467544" y="980728"/>
            <a:ext cx="2811058" cy="517702"/>
          </a:xfrm>
        </p:spPr>
        <p:txBody>
          <a:bodyPr>
            <a:noAutofit/>
          </a:bodyPr>
          <a:lstStyle/>
          <a:p>
            <a:r>
              <a:rPr lang="pt-BR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Lundu</a:t>
            </a: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25774" y="828437"/>
            <a:ext cx="3930064" cy="5895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639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1547664" y="6524"/>
            <a:ext cx="7596336" cy="49889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5" name="Picture 4" descr="C:\Users\Imagética\Downloads\afro_09_textura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" y="6791"/>
            <a:ext cx="1547663" cy="492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561431" y="166860"/>
            <a:ext cx="1322798" cy="338554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600" dirty="0"/>
              <a:t>PIBID / UFMA</a:t>
            </a:r>
          </a:p>
        </p:txBody>
      </p:sp>
      <p:sp>
        <p:nvSpPr>
          <p:cNvPr id="7" name="TextBox 4"/>
          <p:cNvSpPr txBox="1"/>
          <p:nvPr/>
        </p:nvSpPr>
        <p:spPr>
          <a:xfrm>
            <a:off x="1561431" y="6524"/>
            <a:ext cx="973343" cy="246221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000" dirty="0"/>
              <a:t>ARTE - MÚSICA</a:t>
            </a:r>
          </a:p>
        </p:txBody>
      </p:sp>
      <p:cxnSp>
        <p:nvCxnSpPr>
          <p:cNvPr id="8" name="Conector reto 7"/>
          <p:cNvCxnSpPr/>
          <p:nvPr/>
        </p:nvCxnSpPr>
        <p:spPr>
          <a:xfrm>
            <a:off x="2987824" y="90618"/>
            <a:ext cx="0" cy="333823"/>
          </a:xfrm>
          <a:prstGeom prst="line">
            <a:avLst/>
          </a:prstGeom>
          <a:ln w="25400" cap="rnd">
            <a:solidFill>
              <a:schemeClr val="accent6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10"/>
          <p:cNvSpPr txBox="1"/>
          <p:nvPr/>
        </p:nvSpPr>
        <p:spPr>
          <a:xfrm>
            <a:off x="3131840" y="73366"/>
            <a:ext cx="2626616" cy="353943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700" dirty="0">
                <a:latin typeface="+mj-lt"/>
              </a:rPr>
              <a:t>RITMOS AFRO-BRASILEIROS</a:t>
            </a:r>
          </a:p>
        </p:txBody>
      </p:sp>
      <p:sp>
        <p:nvSpPr>
          <p:cNvPr id="11" name="Espaço Reservado para Conteúdo 10"/>
          <p:cNvSpPr>
            <a:spLocks noGrp="1"/>
          </p:cNvSpPr>
          <p:nvPr>
            <p:ph idx="1"/>
          </p:nvPr>
        </p:nvSpPr>
        <p:spPr>
          <a:xfrm>
            <a:off x="1" y="1628800"/>
            <a:ext cx="4767021" cy="509473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t-BR" sz="2800" dirty="0">
                <a:solidFill>
                  <a:srgbClr val="FFC000"/>
                </a:solidFill>
              </a:rPr>
              <a:t>Cantando sensualmente os amores condenados pela sociedade, o lundu se fixou definitivamente na exaltação da negra e do mulato. Eram muitas vezes cômicos e sempre risonhos.</a:t>
            </a:r>
            <a:r>
              <a:rPr lang="pt-BR" sz="2800" dirty="0"/>
              <a:t> </a:t>
            </a:r>
            <a:r>
              <a:rPr lang="pt-BR" sz="2800" dirty="0">
                <a:solidFill>
                  <a:srgbClr val="FFC000"/>
                </a:solidFill>
              </a:rPr>
              <a:t>A maioria dos lundus não trazia o nome do autor que preferia se esconder no anonimato para não ser identificado e talvez perseguido pelas autoridades. </a:t>
            </a:r>
          </a:p>
        </p:txBody>
      </p:sp>
      <p:sp>
        <p:nvSpPr>
          <p:cNvPr id="12" name="Título 1"/>
          <p:cNvSpPr>
            <a:spLocks noGrp="1"/>
          </p:cNvSpPr>
          <p:nvPr>
            <p:ph type="title"/>
          </p:nvPr>
        </p:nvSpPr>
        <p:spPr>
          <a:xfrm>
            <a:off x="467544" y="980728"/>
            <a:ext cx="2811058" cy="517702"/>
          </a:xfrm>
        </p:spPr>
        <p:txBody>
          <a:bodyPr>
            <a:noAutofit/>
          </a:bodyPr>
          <a:lstStyle/>
          <a:p>
            <a:r>
              <a:rPr lang="pt-BR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Lundu</a:t>
            </a: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25774" y="828437"/>
            <a:ext cx="3930064" cy="5895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30877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1547664" y="6524"/>
            <a:ext cx="7596336" cy="49889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5" name="Picture 4" descr="C:\Users\Imagética\Downloads\afro_09_textur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" y="6791"/>
            <a:ext cx="1547663" cy="492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561431" y="166860"/>
            <a:ext cx="1322798" cy="338554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600" dirty="0"/>
              <a:t>PIBID / UFMA</a:t>
            </a:r>
          </a:p>
        </p:txBody>
      </p:sp>
      <p:sp>
        <p:nvSpPr>
          <p:cNvPr id="7" name="TextBox 4"/>
          <p:cNvSpPr txBox="1"/>
          <p:nvPr/>
        </p:nvSpPr>
        <p:spPr>
          <a:xfrm>
            <a:off x="1561431" y="6524"/>
            <a:ext cx="973343" cy="246221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000" dirty="0"/>
              <a:t>ARTE - MÚSICA</a:t>
            </a:r>
          </a:p>
        </p:txBody>
      </p:sp>
      <p:cxnSp>
        <p:nvCxnSpPr>
          <p:cNvPr id="8" name="Conector reto 7"/>
          <p:cNvCxnSpPr/>
          <p:nvPr/>
        </p:nvCxnSpPr>
        <p:spPr>
          <a:xfrm>
            <a:off x="2987824" y="90618"/>
            <a:ext cx="0" cy="333823"/>
          </a:xfrm>
          <a:prstGeom prst="line">
            <a:avLst/>
          </a:prstGeom>
          <a:ln w="25400" cap="rnd">
            <a:solidFill>
              <a:schemeClr val="accent6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10"/>
          <p:cNvSpPr txBox="1"/>
          <p:nvPr/>
        </p:nvSpPr>
        <p:spPr>
          <a:xfrm>
            <a:off x="3131840" y="73366"/>
            <a:ext cx="2626616" cy="353943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700" dirty="0">
                <a:latin typeface="+mj-lt"/>
              </a:rPr>
              <a:t>RITMOS AFRO-BRASILEIROS</a:t>
            </a:r>
          </a:p>
        </p:txBody>
      </p:sp>
      <p:sp>
        <p:nvSpPr>
          <p:cNvPr id="11" name="Espaço Reservado para Conteúdo 10"/>
          <p:cNvSpPr>
            <a:spLocks noGrp="1"/>
          </p:cNvSpPr>
          <p:nvPr>
            <p:ph idx="1"/>
          </p:nvPr>
        </p:nvSpPr>
        <p:spPr>
          <a:xfrm>
            <a:off x="233601" y="1628800"/>
            <a:ext cx="5301256" cy="4525963"/>
          </a:xfrm>
        </p:spPr>
        <p:txBody>
          <a:bodyPr/>
          <a:lstStyle/>
          <a:p>
            <a:pPr marL="0" indent="0">
              <a:buNone/>
            </a:pPr>
            <a:r>
              <a:rPr lang="pt-BR" sz="28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Características:</a:t>
            </a:r>
          </a:p>
          <a:p>
            <a:pPr>
              <a:buFont typeface="Wingdings" pitchFamily="2" charset="2"/>
              <a:buChar char="§"/>
            </a:pPr>
            <a:r>
              <a:rPr lang="pt-BR" sz="28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Dança de roda e  em pares</a:t>
            </a:r>
          </a:p>
          <a:p>
            <a:pPr>
              <a:buFont typeface="Wingdings" pitchFamily="2" charset="2"/>
              <a:buChar char="§"/>
            </a:pPr>
            <a:r>
              <a:rPr lang="pt-BR" sz="28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Dança sem cantoria e  sensual no séc. XVIII(rebolado, umbigada e gestos que imitam o ato sexual)</a:t>
            </a:r>
          </a:p>
          <a:p>
            <a:pPr>
              <a:buFont typeface="Wingdings" pitchFamily="2" charset="2"/>
              <a:buChar char="§"/>
            </a:pPr>
            <a:r>
              <a:rPr lang="pt-BR" sz="28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Nos fins do séc. XVIII evolui para canção urbana, acompanhada de versos humorístico ou lascivo</a:t>
            </a:r>
          </a:p>
          <a:p>
            <a:endParaRPr lang="pt-BR" dirty="0"/>
          </a:p>
        </p:txBody>
      </p:sp>
      <p:sp>
        <p:nvSpPr>
          <p:cNvPr id="12" name="Título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2664296" cy="994122"/>
          </a:xfrm>
        </p:spPr>
        <p:txBody>
          <a:bodyPr>
            <a:noAutofit/>
          </a:bodyPr>
          <a:lstStyle/>
          <a:p>
            <a:r>
              <a:rPr lang="pt-BR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Lundu</a:t>
            </a: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08104" y="692696"/>
            <a:ext cx="3635896" cy="3222104"/>
          </a:xfrm>
          <a:prstGeom prst="rect">
            <a:avLst/>
          </a:prstGeom>
        </p:spPr>
      </p:pic>
      <p:pic>
        <p:nvPicPr>
          <p:cNvPr id="3" name="Image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58457" y="4032804"/>
            <a:ext cx="3385544" cy="2634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34204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66158" y="620688"/>
            <a:ext cx="3563888" cy="1301006"/>
          </a:xfrm>
        </p:spPr>
        <p:txBody>
          <a:bodyPr>
            <a:noAutofit/>
          </a:bodyPr>
          <a:lstStyle/>
          <a:p>
            <a:pPr algn="l"/>
            <a:r>
              <a:rPr lang="pt-BR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Jongo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25346" y="1916832"/>
            <a:ext cx="4618856" cy="31683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800" dirty="0">
                <a:solidFill>
                  <a:srgbClr val="FFC000"/>
                </a:solidFill>
              </a:rPr>
              <a:t>É uma forma de expressão que integra canto, poesia, percussão de tambores, dança coletiva e elementos místico-religiosos. Tem origens africanas, especialmente da região do Congo-Angola.</a:t>
            </a:r>
            <a:endParaRPr lang="pt-BR" sz="28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1547664" y="6524"/>
            <a:ext cx="7596336" cy="49889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5" name="Picture 4" descr="C:\Users\Imagética\Downloads\afro_09_textur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" y="6791"/>
            <a:ext cx="1547663" cy="492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561431" y="166860"/>
            <a:ext cx="1322798" cy="338554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600" dirty="0"/>
              <a:t>PIBID / UFMA</a:t>
            </a:r>
          </a:p>
        </p:txBody>
      </p:sp>
      <p:sp>
        <p:nvSpPr>
          <p:cNvPr id="7" name="TextBox 4"/>
          <p:cNvSpPr txBox="1"/>
          <p:nvPr/>
        </p:nvSpPr>
        <p:spPr>
          <a:xfrm>
            <a:off x="1561431" y="6524"/>
            <a:ext cx="973343" cy="246221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000" dirty="0"/>
              <a:t>ARTE - MÚSICA</a:t>
            </a:r>
          </a:p>
        </p:txBody>
      </p:sp>
      <p:cxnSp>
        <p:nvCxnSpPr>
          <p:cNvPr id="8" name="Conector reto 7"/>
          <p:cNvCxnSpPr/>
          <p:nvPr/>
        </p:nvCxnSpPr>
        <p:spPr>
          <a:xfrm>
            <a:off x="2987824" y="90618"/>
            <a:ext cx="0" cy="333823"/>
          </a:xfrm>
          <a:prstGeom prst="line">
            <a:avLst/>
          </a:prstGeom>
          <a:ln w="25400" cap="rnd">
            <a:solidFill>
              <a:schemeClr val="accent6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10"/>
          <p:cNvSpPr txBox="1"/>
          <p:nvPr/>
        </p:nvSpPr>
        <p:spPr>
          <a:xfrm>
            <a:off x="3131840" y="73366"/>
            <a:ext cx="2626616" cy="353943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700" dirty="0">
                <a:latin typeface="+mj-lt"/>
              </a:rPr>
              <a:t>RITMOS AFRO-BRASILEIROS</a:t>
            </a:r>
          </a:p>
        </p:txBody>
      </p:sp>
      <p:pic>
        <p:nvPicPr>
          <p:cNvPr id="10" name="Imagem 9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57038" y="505414"/>
            <a:ext cx="4286250" cy="3939805"/>
          </a:xfrm>
          <a:prstGeom prst="rect">
            <a:avLst/>
          </a:prstGeom>
        </p:spPr>
      </p:pic>
      <p:pic>
        <p:nvPicPr>
          <p:cNvPr id="11" name="Imagem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57037" y="4279598"/>
            <a:ext cx="4286250" cy="259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62024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04882" y="620688"/>
            <a:ext cx="3635896" cy="1301006"/>
          </a:xfrm>
        </p:spPr>
        <p:txBody>
          <a:bodyPr>
            <a:noAutofit/>
          </a:bodyPr>
          <a:lstStyle/>
          <a:p>
            <a:pPr algn="l"/>
            <a:r>
              <a:rPr lang="pt-BR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Jongo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25346" y="1772816"/>
            <a:ext cx="4618856" cy="477503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t-BR" sz="2800" dirty="0">
                <a:solidFill>
                  <a:srgbClr val="FFC000"/>
                </a:solidFill>
              </a:rPr>
              <a:t>O Jongo era praticado pelos escravos, quando permitido  nos dias dos santos católicos. Era o único momento de confraternização e expressão artística. Era então no jongo que os escravos faziam seus desabafos e crítica a respeito de sua situação e do comportamento de seus patrões, era uma forma de protesto.</a:t>
            </a:r>
          </a:p>
          <a:p>
            <a:pPr marL="0" indent="0">
              <a:buNone/>
            </a:pPr>
            <a:endParaRPr lang="pt-BR" sz="28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1547664" y="6524"/>
            <a:ext cx="7596336" cy="49889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5" name="Picture 4" descr="C:\Users\Imagética\Downloads\afro_09_textur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" y="6791"/>
            <a:ext cx="1547663" cy="492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561431" y="166860"/>
            <a:ext cx="1322798" cy="338554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600" dirty="0"/>
              <a:t>PIBID / UFMA</a:t>
            </a:r>
          </a:p>
        </p:txBody>
      </p:sp>
      <p:sp>
        <p:nvSpPr>
          <p:cNvPr id="7" name="TextBox 4"/>
          <p:cNvSpPr txBox="1"/>
          <p:nvPr/>
        </p:nvSpPr>
        <p:spPr>
          <a:xfrm>
            <a:off x="1561431" y="6524"/>
            <a:ext cx="973343" cy="246221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000" dirty="0"/>
              <a:t>ARTE - MÚSICA</a:t>
            </a:r>
          </a:p>
        </p:txBody>
      </p:sp>
      <p:cxnSp>
        <p:nvCxnSpPr>
          <p:cNvPr id="8" name="Conector reto 7"/>
          <p:cNvCxnSpPr/>
          <p:nvPr/>
        </p:nvCxnSpPr>
        <p:spPr>
          <a:xfrm>
            <a:off x="2987824" y="90618"/>
            <a:ext cx="0" cy="333823"/>
          </a:xfrm>
          <a:prstGeom prst="line">
            <a:avLst/>
          </a:prstGeom>
          <a:ln w="25400" cap="rnd">
            <a:solidFill>
              <a:schemeClr val="accent6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10"/>
          <p:cNvSpPr txBox="1"/>
          <p:nvPr/>
        </p:nvSpPr>
        <p:spPr>
          <a:xfrm>
            <a:off x="3131840" y="73366"/>
            <a:ext cx="2626616" cy="353943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700" dirty="0">
                <a:latin typeface="+mj-lt"/>
              </a:rPr>
              <a:t>RITMOS AFRO-BRASILEIROS</a:t>
            </a:r>
          </a:p>
        </p:txBody>
      </p:sp>
      <p:pic>
        <p:nvPicPr>
          <p:cNvPr id="10" name="Imagem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57038" y="744743"/>
            <a:ext cx="4286250" cy="3461146"/>
          </a:xfrm>
          <a:prstGeom prst="rect">
            <a:avLst/>
          </a:prstGeom>
        </p:spPr>
      </p:pic>
      <p:pic>
        <p:nvPicPr>
          <p:cNvPr id="11" name="Imagem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57037" y="4279598"/>
            <a:ext cx="4286250" cy="259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04479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0154" y="505414"/>
            <a:ext cx="3635896" cy="1012974"/>
          </a:xfrm>
        </p:spPr>
        <p:txBody>
          <a:bodyPr>
            <a:noAutofit/>
          </a:bodyPr>
          <a:lstStyle/>
          <a:p>
            <a:pPr algn="l"/>
            <a:r>
              <a:rPr lang="pt-BR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Jongo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25346" y="1772816"/>
            <a:ext cx="4618856" cy="49685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800" b="1" dirty="0">
                <a:solidFill>
                  <a:srgbClr val="FFC000"/>
                </a:solidFill>
              </a:rPr>
              <a:t> A Característica Central </a:t>
            </a:r>
            <a:r>
              <a:rPr lang="pt-BR" sz="2800" dirty="0">
                <a:solidFill>
                  <a:srgbClr val="FFC000"/>
                </a:solidFill>
              </a:rPr>
              <a:t>do Jongo é a Linguagem Poética Metafórica, suas cantigas, conhecidas como “pontos”, são formadas por versos curtos em linguagem “cifrada”, e o canto se constitui em um jogo de pergunta e resposta, onde o líder da roda lança um enigma  à alguém e este deve decifrá-lo</a:t>
            </a:r>
          </a:p>
          <a:p>
            <a:pPr marL="0" indent="0">
              <a:buNone/>
            </a:pPr>
            <a:endParaRPr lang="pt-BR" sz="28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1547664" y="6524"/>
            <a:ext cx="7596336" cy="49889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5" name="Picture 4" descr="C:\Users\Imagética\Downloads\afro_09_textur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" y="6791"/>
            <a:ext cx="1547663" cy="492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561431" y="166860"/>
            <a:ext cx="1322798" cy="338554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600" dirty="0"/>
              <a:t>PIBID / UFMA</a:t>
            </a:r>
          </a:p>
        </p:txBody>
      </p:sp>
      <p:sp>
        <p:nvSpPr>
          <p:cNvPr id="7" name="TextBox 4"/>
          <p:cNvSpPr txBox="1"/>
          <p:nvPr/>
        </p:nvSpPr>
        <p:spPr>
          <a:xfrm>
            <a:off x="1561431" y="6524"/>
            <a:ext cx="973343" cy="246221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000" dirty="0"/>
              <a:t>ARTE - MÚSICA</a:t>
            </a:r>
          </a:p>
        </p:txBody>
      </p:sp>
      <p:cxnSp>
        <p:nvCxnSpPr>
          <p:cNvPr id="8" name="Conector reto 7"/>
          <p:cNvCxnSpPr/>
          <p:nvPr/>
        </p:nvCxnSpPr>
        <p:spPr>
          <a:xfrm>
            <a:off x="2987824" y="90618"/>
            <a:ext cx="0" cy="333823"/>
          </a:xfrm>
          <a:prstGeom prst="line">
            <a:avLst/>
          </a:prstGeom>
          <a:ln w="25400" cap="rnd">
            <a:solidFill>
              <a:schemeClr val="accent6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10"/>
          <p:cNvSpPr txBox="1"/>
          <p:nvPr/>
        </p:nvSpPr>
        <p:spPr>
          <a:xfrm>
            <a:off x="3131840" y="73366"/>
            <a:ext cx="2626616" cy="353943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700" dirty="0">
                <a:latin typeface="+mj-lt"/>
              </a:rPr>
              <a:t>RITMOS AFRO-BRASILEIROS</a:t>
            </a:r>
          </a:p>
        </p:txBody>
      </p:sp>
      <p:pic>
        <p:nvPicPr>
          <p:cNvPr id="10" name="Imagem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57037" y="538206"/>
            <a:ext cx="4282446" cy="3151530"/>
          </a:xfrm>
          <a:prstGeom prst="rect">
            <a:avLst/>
          </a:prstGeom>
        </p:spPr>
      </p:pic>
      <p:pic>
        <p:nvPicPr>
          <p:cNvPr id="11" name="Imagem 10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61554" y="3689736"/>
            <a:ext cx="4282446" cy="3168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36951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" y="505414"/>
            <a:ext cx="7005464" cy="936104"/>
          </a:xfrm>
        </p:spPr>
        <p:txBody>
          <a:bodyPr>
            <a:noAutofit/>
          </a:bodyPr>
          <a:lstStyle/>
          <a:p>
            <a:r>
              <a:rPr lang="pt-BR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Características gerais do jongo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2332" y="1353516"/>
            <a:ext cx="4900201" cy="538785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t-B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erísticas : </a:t>
            </a:r>
          </a:p>
          <a:p>
            <a:pPr>
              <a:buFont typeface="Wingdings" pitchFamily="2" charset="2"/>
              <a:buChar char="§"/>
            </a:pPr>
            <a:r>
              <a:rPr lang="pt-BR" sz="28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Dança em roda</a:t>
            </a:r>
          </a:p>
          <a:p>
            <a:pPr>
              <a:buFont typeface="Wingdings" pitchFamily="2" charset="2"/>
              <a:buChar char="§"/>
            </a:pPr>
            <a:r>
              <a:rPr lang="pt-BR" sz="28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Um casal dançando </a:t>
            </a:r>
          </a:p>
          <a:p>
            <a:pPr marL="0" indent="0">
              <a:buNone/>
            </a:pPr>
            <a:r>
              <a:rPr lang="pt-BR" sz="28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centro( remete a fertilidade)</a:t>
            </a:r>
          </a:p>
          <a:p>
            <a:pPr>
              <a:buFont typeface="Wingdings" pitchFamily="2" charset="2"/>
              <a:buChar char="§"/>
            </a:pPr>
            <a:r>
              <a:rPr lang="pt-BR" sz="28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Tem caráter religioso</a:t>
            </a:r>
          </a:p>
          <a:p>
            <a:pPr>
              <a:buFont typeface="Wingdings" pitchFamily="2" charset="2"/>
              <a:buChar char="§"/>
            </a:pPr>
            <a:r>
              <a:rPr lang="pt-BR" sz="28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 tambores são</a:t>
            </a:r>
          </a:p>
          <a:p>
            <a:pPr marL="0" indent="0">
              <a:buNone/>
            </a:pPr>
            <a:r>
              <a:rPr lang="pt-BR" sz="28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muito importantes (fazem a comunicação com o “outro</a:t>
            </a:r>
          </a:p>
          <a:p>
            <a:pPr marL="0" indent="0">
              <a:buNone/>
            </a:pPr>
            <a:r>
              <a:rPr lang="pt-BR" sz="28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mundo”)</a:t>
            </a:r>
          </a:p>
          <a:p>
            <a:pPr>
              <a:buFont typeface="Wingdings" pitchFamily="2" charset="2"/>
              <a:buChar char="§"/>
            </a:pPr>
            <a:r>
              <a:rPr lang="pt-BR" sz="28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Linguagem Metafórica</a:t>
            </a:r>
          </a:p>
          <a:p>
            <a:pPr>
              <a:buFont typeface="Wingdings" pitchFamily="2" charset="2"/>
              <a:buChar char="§"/>
            </a:pPr>
            <a:r>
              <a:rPr lang="pt-BR" sz="28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Improvisação de versos</a:t>
            </a:r>
          </a:p>
          <a:p>
            <a:endParaRPr lang="pt-B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1547664" y="6524"/>
            <a:ext cx="7596336" cy="49889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5" name="Picture 4" descr="C:\Users\Imagética\Downloads\afro_09_textur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" y="6791"/>
            <a:ext cx="1547663" cy="492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561431" y="166860"/>
            <a:ext cx="1322798" cy="338554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600" dirty="0"/>
              <a:t>PIBID / UFMA</a:t>
            </a:r>
          </a:p>
        </p:txBody>
      </p:sp>
      <p:sp>
        <p:nvSpPr>
          <p:cNvPr id="7" name="TextBox 4"/>
          <p:cNvSpPr txBox="1"/>
          <p:nvPr/>
        </p:nvSpPr>
        <p:spPr>
          <a:xfrm>
            <a:off x="1561431" y="6524"/>
            <a:ext cx="973343" cy="246221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000" dirty="0"/>
              <a:t>ARTE - MÚSICA</a:t>
            </a:r>
          </a:p>
        </p:txBody>
      </p:sp>
      <p:cxnSp>
        <p:nvCxnSpPr>
          <p:cNvPr id="8" name="Conector reto 7"/>
          <p:cNvCxnSpPr/>
          <p:nvPr/>
        </p:nvCxnSpPr>
        <p:spPr>
          <a:xfrm>
            <a:off x="2987824" y="90618"/>
            <a:ext cx="0" cy="333823"/>
          </a:xfrm>
          <a:prstGeom prst="line">
            <a:avLst/>
          </a:prstGeom>
          <a:ln w="25400" cap="rnd">
            <a:solidFill>
              <a:schemeClr val="accent6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10"/>
          <p:cNvSpPr txBox="1"/>
          <p:nvPr/>
        </p:nvSpPr>
        <p:spPr>
          <a:xfrm>
            <a:off x="3131840" y="73366"/>
            <a:ext cx="2626616" cy="353943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700" dirty="0">
                <a:latin typeface="+mj-lt"/>
              </a:rPr>
              <a:t>RITMOS AFRO-BRASILEIROS</a:t>
            </a:r>
          </a:p>
        </p:txBody>
      </p:sp>
      <p:pic>
        <p:nvPicPr>
          <p:cNvPr id="11" name="Imagem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44008" y="3903977"/>
            <a:ext cx="4475793" cy="2954024"/>
          </a:xfrm>
          <a:prstGeom prst="rect">
            <a:avLst/>
          </a:prstGeom>
        </p:spPr>
      </p:pic>
      <p:pic>
        <p:nvPicPr>
          <p:cNvPr id="12" name="Imagem 11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02533" y="1334580"/>
            <a:ext cx="3821893" cy="2546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0477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6375" y="620688"/>
            <a:ext cx="6120680" cy="1012974"/>
          </a:xfrm>
        </p:spPr>
        <p:txBody>
          <a:bodyPr>
            <a:noAutofit/>
          </a:bodyPr>
          <a:lstStyle/>
          <a:p>
            <a:r>
              <a:rPr lang="pt-BR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Instrumentos usado no Jongo</a:t>
            </a:r>
          </a:p>
        </p:txBody>
      </p:sp>
      <p:sp>
        <p:nvSpPr>
          <p:cNvPr id="4" name="Retângulo 3"/>
          <p:cNvSpPr/>
          <p:nvPr/>
        </p:nvSpPr>
        <p:spPr>
          <a:xfrm>
            <a:off x="1547664" y="6524"/>
            <a:ext cx="7596336" cy="49889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5" name="Picture 4" descr="C:\Users\Imagética\Downloads\afro_09_textur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" y="6791"/>
            <a:ext cx="1547663" cy="492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561431" y="166860"/>
            <a:ext cx="1322798" cy="338554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600" dirty="0"/>
              <a:t>PIBID / UFMA</a:t>
            </a:r>
          </a:p>
        </p:txBody>
      </p:sp>
      <p:sp>
        <p:nvSpPr>
          <p:cNvPr id="7" name="TextBox 4"/>
          <p:cNvSpPr txBox="1"/>
          <p:nvPr/>
        </p:nvSpPr>
        <p:spPr>
          <a:xfrm>
            <a:off x="1561431" y="6524"/>
            <a:ext cx="973343" cy="246221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000" dirty="0"/>
              <a:t>ARTE - MÚSICA</a:t>
            </a:r>
          </a:p>
        </p:txBody>
      </p:sp>
      <p:cxnSp>
        <p:nvCxnSpPr>
          <p:cNvPr id="8" name="Conector reto 7"/>
          <p:cNvCxnSpPr/>
          <p:nvPr/>
        </p:nvCxnSpPr>
        <p:spPr>
          <a:xfrm>
            <a:off x="2987824" y="90618"/>
            <a:ext cx="0" cy="333823"/>
          </a:xfrm>
          <a:prstGeom prst="line">
            <a:avLst/>
          </a:prstGeom>
          <a:ln w="25400" cap="rnd">
            <a:solidFill>
              <a:schemeClr val="accent6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10"/>
          <p:cNvSpPr txBox="1"/>
          <p:nvPr/>
        </p:nvSpPr>
        <p:spPr>
          <a:xfrm>
            <a:off x="3131840" y="73366"/>
            <a:ext cx="2626616" cy="353943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700" dirty="0">
                <a:latin typeface="+mj-lt"/>
              </a:rPr>
              <a:t>RITMOS AFRO-BRASILEIROS</a:t>
            </a:r>
          </a:p>
        </p:txBody>
      </p:sp>
      <p:pic>
        <p:nvPicPr>
          <p:cNvPr id="10" name="Imagem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45832" y="1859796"/>
            <a:ext cx="3042592" cy="4572202"/>
          </a:xfrm>
          <a:prstGeom prst="rect">
            <a:avLst/>
          </a:prstGeom>
        </p:spPr>
      </p:pic>
      <p:sp>
        <p:nvSpPr>
          <p:cNvPr id="11" name="Retângulo 10"/>
          <p:cNvSpPr/>
          <p:nvPr/>
        </p:nvSpPr>
        <p:spPr>
          <a:xfrm>
            <a:off x="6156176" y="1484784"/>
            <a:ext cx="12267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ATABAQUE</a:t>
            </a:r>
          </a:p>
        </p:txBody>
      </p:sp>
      <p:pic>
        <p:nvPicPr>
          <p:cNvPr id="12" name="Imagem 11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6810" y="2852936"/>
            <a:ext cx="4065212" cy="3255226"/>
          </a:xfrm>
          <a:prstGeom prst="rect">
            <a:avLst/>
          </a:prstGeom>
        </p:spPr>
      </p:pic>
      <p:sp>
        <p:nvSpPr>
          <p:cNvPr id="14" name="Retângulo 13"/>
          <p:cNvSpPr/>
          <p:nvPr/>
        </p:nvSpPr>
        <p:spPr>
          <a:xfrm>
            <a:off x="2062137" y="2348880"/>
            <a:ext cx="11945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CAXAMBU</a:t>
            </a:r>
          </a:p>
        </p:txBody>
      </p:sp>
    </p:spTree>
    <p:extLst>
      <p:ext uri="{BB962C8B-B14F-4D97-AF65-F5344CB8AC3E}">
        <p14:creationId xmlns:p14="http://schemas.microsoft.com/office/powerpoint/2010/main" val="20570451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6375" y="620688"/>
            <a:ext cx="6120680" cy="1012974"/>
          </a:xfrm>
        </p:spPr>
        <p:txBody>
          <a:bodyPr>
            <a:noAutofit/>
          </a:bodyPr>
          <a:lstStyle/>
          <a:p>
            <a:r>
              <a:rPr lang="pt-BR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Instrumentos usado no Jongo</a:t>
            </a:r>
          </a:p>
        </p:txBody>
      </p:sp>
      <p:sp>
        <p:nvSpPr>
          <p:cNvPr id="4" name="Retângulo 3"/>
          <p:cNvSpPr/>
          <p:nvPr/>
        </p:nvSpPr>
        <p:spPr>
          <a:xfrm>
            <a:off x="1547664" y="6524"/>
            <a:ext cx="7596336" cy="49889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5" name="Picture 4" descr="C:\Users\Imagética\Downloads\afro_09_textur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" y="6791"/>
            <a:ext cx="1547663" cy="492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561431" y="166860"/>
            <a:ext cx="1322798" cy="338554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600" dirty="0"/>
              <a:t>PIBID / UFMA</a:t>
            </a:r>
          </a:p>
        </p:txBody>
      </p:sp>
      <p:sp>
        <p:nvSpPr>
          <p:cNvPr id="7" name="TextBox 4"/>
          <p:cNvSpPr txBox="1"/>
          <p:nvPr/>
        </p:nvSpPr>
        <p:spPr>
          <a:xfrm>
            <a:off x="1561431" y="6524"/>
            <a:ext cx="973343" cy="246221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000" dirty="0"/>
              <a:t>ARTE - MÚSICA</a:t>
            </a:r>
          </a:p>
        </p:txBody>
      </p:sp>
      <p:cxnSp>
        <p:nvCxnSpPr>
          <p:cNvPr id="8" name="Conector reto 7"/>
          <p:cNvCxnSpPr/>
          <p:nvPr/>
        </p:nvCxnSpPr>
        <p:spPr>
          <a:xfrm>
            <a:off x="2987824" y="90618"/>
            <a:ext cx="0" cy="333823"/>
          </a:xfrm>
          <a:prstGeom prst="line">
            <a:avLst/>
          </a:prstGeom>
          <a:ln w="25400" cap="rnd">
            <a:solidFill>
              <a:schemeClr val="accent6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10"/>
          <p:cNvSpPr txBox="1"/>
          <p:nvPr/>
        </p:nvSpPr>
        <p:spPr>
          <a:xfrm>
            <a:off x="3131840" y="73366"/>
            <a:ext cx="2626616" cy="353943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700" dirty="0">
                <a:latin typeface="+mj-lt"/>
              </a:rPr>
              <a:t>RITMOS AFRO-BRASILEIROS</a:t>
            </a:r>
          </a:p>
        </p:txBody>
      </p:sp>
      <p:pic>
        <p:nvPicPr>
          <p:cNvPr id="10" name="Imagem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58456" y="2112502"/>
            <a:ext cx="2854202" cy="4328351"/>
          </a:xfrm>
          <a:prstGeom prst="rect">
            <a:avLst/>
          </a:prstGeom>
        </p:spPr>
      </p:pic>
      <p:sp>
        <p:nvSpPr>
          <p:cNvPr id="12" name="Retângulo 11"/>
          <p:cNvSpPr/>
          <p:nvPr/>
        </p:nvSpPr>
        <p:spPr>
          <a:xfrm>
            <a:off x="5868144" y="1484784"/>
            <a:ext cx="18062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CANDONGUEIRO</a:t>
            </a:r>
            <a:endParaRPr lang="pt-BR" dirty="0"/>
          </a:p>
        </p:txBody>
      </p:sp>
      <p:pic>
        <p:nvPicPr>
          <p:cNvPr id="14" name="Imagem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1102" y="4005064"/>
            <a:ext cx="2794000" cy="2451100"/>
          </a:xfrm>
          <a:prstGeom prst="rect">
            <a:avLst/>
          </a:prstGeom>
        </p:spPr>
      </p:pic>
      <p:pic>
        <p:nvPicPr>
          <p:cNvPr id="15" name="Imagem 1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09559" y="2112502"/>
            <a:ext cx="2249746" cy="1487120"/>
          </a:xfrm>
          <a:prstGeom prst="rect">
            <a:avLst/>
          </a:prstGeom>
        </p:spPr>
      </p:pic>
      <p:sp>
        <p:nvSpPr>
          <p:cNvPr id="16" name="Retângulo 15"/>
          <p:cNvSpPr/>
          <p:nvPr/>
        </p:nvSpPr>
        <p:spPr>
          <a:xfrm>
            <a:off x="1009297" y="3414956"/>
            <a:ext cx="13681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CHOCALHO</a:t>
            </a:r>
          </a:p>
        </p:txBody>
      </p:sp>
      <p:sp>
        <p:nvSpPr>
          <p:cNvPr id="17" name="Retângulo 16"/>
          <p:cNvSpPr/>
          <p:nvPr/>
        </p:nvSpPr>
        <p:spPr>
          <a:xfrm>
            <a:off x="3223408" y="1743170"/>
            <a:ext cx="16220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NGOMA-PUÍTA</a:t>
            </a:r>
          </a:p>
        </p:txBody>
      </p:sp>
    </p:spTree>
    <p:extLst>
      <p:ext uri="{BB962C8B-B14F-4D97-AF65-F5344CB8AC3E}">
        <p14:creationId xmlns:p14="http://schemas.microsoft.com/office/powerpoint/2010/main" val="38497598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0154" y="505414"/>
            <a:ext cx="4214994" cy="1012974"/>
          </a:xfrm>
        </p:spPr>
        <p:txBody>
          <a:bodyPr>
            <a:noAutofit/>
          </a:bodyPr>
          <a:lstStyle/>
          <a:p>
            <a:pPr algn="l"/>
            <a:r>
              <a:rPr lang="pt-BR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Jongo na atualidade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24505" y="1356971"/>
            <a:ext cx="4618856" cy="550102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t-BR" sz="2800" dirty="0">
                <a:solidFill>
                  <a:srgbClr val="FFC000"/>
                </a:solidFill>
              </a:rPr>
              <a:t>Atualmente muitos jongos desapareceram já que por ser uma forma de expressão afro-brasileira foi muito perseguida durante o período pós-abolição.</a:t>
            </a:r>
          </a:p>
          <a:p>
            <a:pPr marL="0" indent="0">
              <a:buNone/>
            </a:pPr>
            <a:r>
              <a:rPr lang="pt-BR" sz="2800" dirty="0">
                <a:solidFill>
                  <a:srgbClr val="FFC000"/>
                </a:solidFill>
              </a:rPr>
              <a:t>E para que este não desapareça tomou-se iniciativas</a:t>
            </a:r>
            <a:r>
              <a:rPr lang="pt-BR" sz="2800" b="1" dirty="0">
                <a:solidFill>
                  <a:srgbClr val="FFC000"/>
                </a:solidFill>
              </a:rPr>
              <a:t> </a:t>
            </a:r>
            <a:r>
              <a:rPr lang="pt-BR" sz="2800" dirty="0">
                <a:solidFill>
                  <a:srgbClr val="FFC000"/>
                </a:solidFill>
              </a:rPr>
              <a:t>de criar grupos mirins de jongo  e permitir um maior de número de pessoas mais jovens para praticar, já que no seu tempo tradicional, somente os mais velhos e experientes podiam praticar.</a:t>
            </a:r>
            <a:endParaRPr lang="pt-BR" sz="28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1547664" y="6524"/>
            <a:ext cx="7596336" cy="49889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5" name="Picture 4" descr="C:\Users\Imagética\Downloads\afro_09_textur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" y="6791"/>
            <a:ext cx="1547663" cy="492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561431" y="166860"/>
            <a:ext cx="1322798" cy="338554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600" dirty="0"/>
              <a:t>PIBID / UFMA</a:t>
            </a:r>
          </a:p>
        </p:txBody>
      </p:sp>
      <p:sp>
        <p:nvSpPr>
          <p:cNvPr id="7" name="TextBox 4"/>
          <p:cNvSpPr txBox="1"/>
          <p:nvPr/>
        </p:nvSpPr>
        <p:spPr>
          <a:xfrm>
            <a:off x="1561431" y="6524"/>
            <a:ext cx="973343" cy="246221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000" dirty="0"/>
              <a:t>ARTE - MÚSICA</a:t>
            </a:r>
          </a:p>
        </p:txBody>
      </p:sp>
      <p:cxnSp>
        <p:nvCxnSpPr>
          <p:cNvPr id="8" name="Conector reto 7"/>
          <p:cNvCxnSpPr/>
          <p:nvPr/>
        </p:nvCxnSpPr>
        <p:spPr>
          <a:xfrm>
            <a:off x="2987824" y="90618"/>
            <a:ext cx="0" cy="333823"/>
          </a:xfrm>
          <a:prstGeom prst="line">
            <a:avLst/>
          </a:prstGeom>
          <a:ln w="25400" cap="rnd">
            <a:solidFill>
              <a:schemeClr val="accent6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10"/>
          <p:cNvSpPr txBox="1"/>
          <p:nvPr/>
        </p:nvSpPr>
        <p:spPr>
          <a:xfrm>
            <a:off x="3131840" y="73366"/>
            <a:ext cx="2626616" cy="353943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700" dirty="0">
                <a:latin typeface="+mj-lt"/>
              </a:rPr>
              <a:t>RITMOS AFRO-BRASILEIROS</a:t>
            </a:r>
          </a:p>
        </p:txBody>
      </p:sp>
      <p:pic>
        <p:nvPicPr>
          <p:cNvPr id="10" name="Imagem 9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57037" y="692199"/>
            <a:ext cx="4282446" cy="2843544"/>
          </a:xfrm>
          <a:prstGeom prst="rect">
            <a:avLst/>
          </a:prstGeom>
        </p:spPr>
      </p:pic>
      <p:pic>
        <p:nvPicPr>
          <p:cNvPr id="11" name="Imagem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61554" y="3849955"/>
            <a:ext cx="4282446" cy="2847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29837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1547664" y="6524"/>
            <a:ext cx="7596336" cy="49889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5" name="Picture 4" descr="C:\Users\Imagética\Downloads\afro_09_textur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" y="6791"/>
            <a:ext cx="1547663" cy="492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561431" y="166860"/>
            <a:ext cx="1322798" cy="338554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600" dirty="0"/>
              <a:t>PIBID / UFMA</a:t>
            </a:r>
          </a:p>
        </p:txBody>
      </p:sp>
      <p:sp>
        <p:nvSpPr>
          <p:cNvPr id="7" name="TextBox 4"/>
          <p:cNvSpPr txBox="1"/>
          <p:nvPr/>
        </p:nvSpPr>
        <p:spPr>
          <a:xfrm>
            <a:off x="1561431" y="6524"/>
            <a:ext cx="973343" cy="246221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000" dirty="0"/>
              <a:t>ARTE - MÚSICA</a:t>
            </a:r>
          </a:p>
        </p:txBody>
      </p:sp>
      <p:cxnSp>
        <p:nvCxnSpPr>
          <p:cNvPr id="8" name="Conector reto 7"/>
          <p:cNvCxnSpPr/>
          <p:nvPr/>
        </p:nvCxnSpPr>
        <p:spPr>
          <a:xfrm>
            <a:off x="2987824" y="90618"/>
            <a:ext cx="0" cy="333823"/>
          </a:xfrm>
          <a:prstGeom prst="line">
            <a:avLst/>
          </a:prstGeom>
          <a:ln w="25400" cap="rnd">
            <a:solidFill>
              <a:schemeClr val="accent6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10"/>
          <p:cNvSpPr txBox="1"/>
          <p:nvPr/>
        </p:nvSpPr>
        <p:spPr>
          <a:xfrm>
            <a:off x="3131840" y="73366"/>
            <a:ext cx="2626616" cy="353943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700" dirty="0">
                <a:latin typeface="+mj-lt"/>
              </a:rPr>
              <a:t>RITMOS AFRO-BRASILEIROS</a:t>
            </a:r>
          </a:p>
        </p:txBody>
      </p:sp>
      <p:sp>
        <p:nvSpPr>
          <p:cNvPr id="11" name="Espaço Reservado para Conteúdo 10"/>
          <p:cNvSpPr>
            <a:spLocks noGrp="1"/>
          </p:cNvSpPr>
          <p:nvPr>
            <p:ph idx="1"/>
          </p:nvPr>
        </p:nvSpPr>
        <p:spPr>
          <a:xfrm>
            <a:off x="457200" y="1600200"/>
            <a:ext cx="4186808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800" dirty="0">
                <a:solidFill>
                  <a:srgbClr val="FFC000"/>
                </a:solidFill>
              </a:rPr>
              <a:t>O lundu é um gênero musical nascido na Angola e Congo. Originariamente era um dança trazida pelos negros nos primeiros anos da escravidão. Chegou ao Brasil por duas vias, uma foi direto de Angola e a outra foi passando por Portugal.</a:t>
            </a:r>
          </a:p>
        </p:txBody>
      </p:sp>
      <p:sp>
        <p:nvSpPr>
          <p:cNvPr id="12" name="Título 1"/>
          <p:cNvSpPr>
            <a:spLocks noGrp="1"/>
          </p:cNvSpPr>
          <p:nvPr>
            <p:ph type="title"/>
          </p:nvPr>
        </p:nvSpPr>
        <p:spPr>
          <a:xfrm>
            <a:off x="1129245" y="620688"/>
            <a:ext cx="2811058" cy="720081"/>
          </a:xfrm>
        </p:spPr>
        <p:txBody>
          <a:bodyPr>
            <a:noAutofit/>
          </a:bodyPr>
          <a:lstStyle/>
          <a:p>
            <a:r>
              <a:rPr lang="pt-BR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Lundu</a:t>
            </a: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33350" y="620688"/>
            <a:ext cx="4057650" cy="3028950"/>
          </a:xfrm>
          <a:prstGeom prst="rect">
            <a:avLst/>
          </a:prstGeom>
        </p:spPr>
      </p:pic>
      <p:pic>
        <p:nvPicPr>
          <p:cNvPr id="3" name="Image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33350" y="3717033"/>
            <a:ext cx="4004591" cy="3053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629563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351</TotalTime>
  <Words>740</Words>
  <Application>Microsoft Office PowerPoint</Application>
  <PresentationFormat>Apresentação na tela (4:3)</PresentationFormat>
  <Paragraphs>96</Paragraphs>
  <Slides>14</Slides>
  <Notes>3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18" baseType="lpstr">
      <vt:lpstr>Arial</vt:lpstr>
      <vt:lpstr>Calibri</vt:lpstr>
      <vt:lpstr>Wingdings</vt:lpstr>
      <vt:lpstr>Tema do Office</vt:lpstr>
      <vt:lpstr>Apresentação do PowerPoint</vt:lpstr>
      <vt:lpstr>Jongo</vt:lpstr>
      <vt:lpstr>Jongo</vt:lpstr>
      <vt:lpstr>Jongo</vt:lpstr>
      <vt:lpstr>Características gerais do jongo</vt:lpstr>
      <vt:lpstr>Instrumentos usado no Jongo</vt:lpstr>
      <vt:lpstr>Instrumentos usado no Jongo</vt:lpstr>
      <vt:lpstr>O Jongo na atualidade</vt:lpstr>
      <vt:lpstr>Lundu</vt:lpstr>
      <vt:lpstr>Lundu</vt:lpstr>
      <vt:lpstr>Lundu</vt:lpstr>
      <vt:lpstr>Lundu</vt:lpstr>
      <vt:lpstr>Lundu</vt:lpstr>
      <vt:lpstr>Lundu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Caracteristicas ritmicas e melodicas, canto,</dc:title>
  <dc:creator>Fran</dc:creator>
  <cp:lastModifiedBy>Admin</cp:lastModifiedBy>
  <cp:revision>64</cp:revision>
  <dcterms:created xsi:type="dcterms:W3CDTF">2012-09-24T18:56:45Z</dcterms:created>
  <dcterms:modified xsi:type="dcterms:W3CDTF">2025-01-03T19:34:30Z</dcterms:modified>
</cp:coreProperties>
</file>