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89" r:id="rId3"/>
    <p:sldId id="321" r:id="rId4"/>
    <p:sldId id="325" r:id="rId5"/>
    <p:sldId id="326" r:id="rId6"/>
    <p:sldId id="331" r:id="rId7"/>
    <p:sldId id="337" r:id="rId8"/>
    <p:sldId id="338" r:id="rId9"/>
    <p:sldId id="341" r:id="rId10"/>
    <p:sldId id="340" r:id="rId11"/>
    <p:sldId id="342" r:id="rId12"/>
    <p:sldId id="343" r:id="rId13"/>
    <p:sldId id="344" r:id="rId14"/>
    <p:sldId id="345" r:id="rId15"/>
    <p:sldId id="34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9510"/>
    <a:srgbClr val="FF6600"/>
    <a:srgbClr val="FFFF99"/>
    <a:srgbClr val="FF9900"/>
    <a:srgbClr val="F8F8F8"/>
    <a:srgbClr val="CCFF33"/>
    <a:srgbClr val="37BCFF"/>
    <a:srgbClr val="66CCFF"/>
    <a:srgbClr val="A08ECE"/>
    <a:srgbClr val="AC9A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321" autoAdjust="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8E1C-2662-4E6E-A1FD-77715E78031E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FC9CF-D339-4A1B-9AF2-43BD7CEDA5C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108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5509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43853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5148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72477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96779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975144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5961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330704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89327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7282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://www.imagetica.net/blog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magética\Downloads\afro_06_vanessadlim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3" y="8161"/>
            <a:ext cx="9134170" cy="685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212608" y="3308020"/>
            <a:ext cx="7396939" cy="3073305"/>
          </a:xfrm>
          <a:prstGeom prst="rect">
            <a:avLst/>
          </a:pr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" name="Conector reto 2"/>
          <p:cNvCxnSpPr/>
          <p:nvPr/>
        </p:nvCxnSpPr>
        <p:spPr>
          <a:xfrm flipH="1">
            <a:off x="1428633" y="5668934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9"/>
          <p:cNvSpPr txBox="1"/>
          <p:nvPr/>
        </p:nvSpPr>
        <p:spPr>
          <a:xfrm>
            <a:off x="1302230" y="3205422"/>
            <a:ext cx="7050294" cy="9387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5500" b="1" dirty="0" err="1">
                <a:solidFill>
                  <a:schemeClr val="accent6">
                    <a:lumMod val="75000"/>
                  </a:schemeClr>
                </a:solidFill>
              </a:rPr>
              <a:t>Ritmos</a:t>
            </a:r>
            <a:r>
              <a:rPr lang="en-US" sz="5500" b="1" dirty="0">
                <a:solidFill>
                  <a:schemeClr val="accent6">
                    <a:lumMod val="75000"/>
                  </a:schemeClr>
                </a:solidFill>
              </a:rPr>
              <a:t> Afro-</a:t>
            </a:r>
            <a:r>
              <a:rPr lang="en-US" sz="5500" b="1" dirty="0" err="1">
                <a:solidFill>
                  <a:schemeClr val="accent6">
                    <a:lumMod val="75000"/>
                  </a:schemeClr>
                </a:solidFill>
              </a:rPr>
              <a:t>brasileiros</a:t>
            </a:r>
            <a:endParaRPr lang="en-US" sz="55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TextBox 19"/>
          <p:cNvSpPr txBox="1"/>
          <p:nvPr/>
        </p:nvSpPr>
        <p:spPr>
          <a:xfrm>
            <a:off x="1343301" y="4653133"/>
            <a:ext cx="6741076" cy="10156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UNIVERSIDADE FEDERAL DO MARANHÃO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CIÊNCIAS HUMANAS – DEPARTAMENTO DE ARTES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ENSINO LICEU MARANHENSE</a:t>
            </a:r>
            <a:endParaRPr lang="pt-BR" sz="2000" dirty="0">
              <a:solidFill>
                <a:schemeClr val="bg1"/>
              </a:solidFill>
            </a:endParaRPr>
          </a:p>
        </p:txBody>
      </p:sp>
      <p:cxnSp>
        <p:nvCxnSpPr>
          <p:cNvPr id="28" name="Conector reto 27"/>
          <p:cNvCxnSpPr/>
          <p:nvPr/>
        </p:nvCxnSpPr>
        <p:spPr>
          <a:xfrm flipH="1">
            <a:off x="1402977" y="4581125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9"/>
          <p:cNvSpPr txBox="1"/>
          <p:nvPr/>
        </p:nvSpPr>
        <p:spPr>
          <a:xfrm>
            <a:off x="1356625" y="4149077"/>
            <a:ext cx="6334042" cy="4001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PIBID - </a:t>
            </a:r>
            <a:r>
              <a:rPr lang="pt-BR" sz="1500" b="1" dirty="0">
                <a:solidFill>
                  <a:schemeClr val="bg1"/>
                </a:solidFill>
              </a:rPr>
              <a:t>PROGRAMA INSTITUCIONAL DE BOLSAS DE INICIAÇÃO À DOCÊNCIA</a:t>
            </a:r>
            <a:endParaRPr lang="pt-BR" sz="1500" dirty="0">
              <a:solidFill>
                <a:schemeClr val="bg1"/>
              </a:solidFill>
            </a:endParaRPr>
          </a:p>
        </p:txBody>
      </p:sp>
      <p:sp>
        <p:nvSpPr>
          <p:cNvPr id="23" name="TextBox 19"/>
          <p:cNvSpPr txBox="1"/>
          <p:nvPr/>
        </p:nvSpPr>
        <p:spPr>
          <a:xfrm>
            <a:off x="1365314" y="5746004"/>
            <a:ext cx="4169347" cy="5539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1500" b="1" dirty="0">
                <a:solidFill>
                  <a:schemeClr val="bg1"/>
                </a:solidFill>
              </a:rPr>
              <a:t>Coordenador / UFMA: </a:t>
            </a:r>
            <a:r>
              <a:rPr lang="pt-BR" sz="1500" dirty="0">
                <a:solidFill>
                  <a:schemeClr val="bg1"/>
                </a:solidFill>
              </a:rPr>
              <a:t>Prof. Daniel Cerqueira</a:t>
            </a:r>
          </a:p>
          <a:p>
            <a:r>
              <a:rPr lang="pt-BR" sz="1500" b="1" dirty="0">
                <a:solidFill>
                  <a:schemeClr val="bg1"/>
                </a:solidFill>
              </a:rPr>
              <a:t>Supervisor / Liceu Maranhense: </a:t>
            </a:r>
            <a:r>
              <a:rPr lang="pt-BR" sz="1500" dirty="0">
                <a:solidFill>
                  <a:schemeClr val="bg1"/>
                </a:solidFill>
              </a:rPr>
              <a:t>Prof. Garcia Junior</a:t>
            </a:r>
          </a:p>
        </p:txBody>
      </p:sp>
      <p:pic>
        <p:nvPicPr>
          <p:cNvPr id="6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-723773" y="4355324"/>
            <a:ext cx="3073305" cy="97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221671" y="6518344"/>
            <a:ext cx="7158641" cy="295032"/>
            <a:chOff x="458064" y="6444828"/>
            <a:chExt cx="7158641" cy="295032"/>
          </a:xfrm>
        </p:grpSpPr>
        <p:grpSp>
          <p:nvGrpSpPr>
            <p:cNvPr id="2" name="Grupo 1"/>
            <p:cNvGrpSpPr/>
            <p:nvPr/>
          </p:nvGrpSpPr>
          <p:grpSpPr>
            <a:xfrm>
              <a:off x="1095753" y="6444828"/>
              <a:ext cx="6520952" cy="283789"/>
              <a:chOff x="2195736" y="6257458"/>
              <a:chExt cx="6520952" cy="283789"/>
            </a:xfrm>
          </p:grpSpPr>
          <p:sp>
            <p:nvSpPr>
              <p:cNvPr id="14" name="TextBox 13">
                <a:hlinkClick r:id="rId4"/>
              </p:cNvPr>
              <p:cNvSpPr txBox="1"/>
              <p:nvPr/>
            </p:nvSpPr>
            <p:spPr>
              <a:xfrm>
                <a:off x="2229848" y="6263396"/>
                <a:ext cx="1725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www.imagetica.net/blog</a:t>
                </a:r>
              </a:p>
            </p:txBody>
          </p:sp>
          <p:sp>
            <p:nvSpPr>
              <p:cNvPr id="25" name="TextBox 13"/>
              <p:cNvSpPr txBox="1"/>
              <p:nvPr/>
            </p:nvSpPr>
            <p:spPr>
              <a:xfrm>
                <a:off x="4103791" y="6264248"/>
                <a:ext cx="154106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garcia@imagetica.net</a:t>
                </a:r>
              </a:p>
            </p:txBody>
          </p:sp>
          <p:sp>
            <p:nvSpPr>
              <p:cNvPr id="26" name="TextBox 13"/>
              <p:cNvSpPr txBox="1"/>
              <p:nvPr/>
            </p:nvSpPr>
            <p:spPr>
              <a:xfrm>
                <a:off x="5859168" y="6257458"/>
                <a:ext cx="13322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@</a:t>
                </a:r>
                <a:r>
                  <a:rPr lang="en-US" sz="1200" dirty="0" err="1">
                    <a:solidFill>
                      <a:prstClr val="white"/>
                    </a:solidFill>
                  </a:rPr>
                  <a:t>imageticadesign</a:t>
                </a:r>
                <a:endParaRPr lang="en-US" sz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13"/>
              <p:cNvSpPr txBox="1"/>
              <p:nvPr/>
            </p:nvSpPr>
            <p:spPr>
              <a:xfrm>
                <a:off x="7469423" y="6257458"/>
                <a:ext cx="1247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err="1">
                    <a:solidFill>
                      <a:prstClr val="white"/>
                    </a:solidFill>
                  </a:rPr>
                  <a:t>Imagética</a:t>
                </a:r>
                <a:r>
                  <a:rPr lang="en-US" sz="1200" dirty="0">
                    <a:solidFill>
                      <a:prstClr val="white"/>
                    </a:solidFill>
                  </a:rPr>
                  <a:t> Design</a:t>
                </a:r>
              </a:p>
            </p:txBody>
          </p:sp>
          <p:pic>
            <p:nvPicPr>
              <p:cNvPr id="1027" name="Picture 3" descr="E:\Imagética Trabalhos\Motobrax\icon_fcebook.png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26547" y="6339315"/>
                <a:ext cx="146747" cy="1460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E:\Imagética Trabalhos\Motobrax\icon_site.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5736" y="6311652"/>
                <a:ext cx="72555" cy="1737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9" name="Picture 5" descr="E:\Imagética Trabalhos\Motobrax\icon_email.png"/>
              <p:cNvPicPr>
                <a:picLocks noChangeAspect="1" noChangeArrowheads="1"/>
              </p:cNvPicPr>
              <p:nvPr/>
            </p:nvPicPr>
            <p:blipFill>
              <a:blip r:embed="rId9" cstate="email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751617">
                <a:off x="4004728" y="6352817"/>
                <a:ext cx="122341" cy="1566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1" name="Picture 7" descr="E:\Imagens\Design\Banco de vetores\twitter_newbird_branco.png"/>
              <p:cNvPicPr>
                <a:picLocks noChangeAspect="1" noChangeArrowheads="1"/>
              </p:cNvPicPr>
              <p:nvPr/>
            </p:nvPicPr>
            <p:blipFill>
              <a:blip r:embed="rId11" cstate="email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1390" y="6332316"/>
                <a:ext cx="209816" cy="1585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TextBox 19"/>
            <p:cNvSpPr txBox="1"/>
            <p:nvPr/>
          </p:nvSpPr>
          <p:spPr>
            <a:xfrm>
              <a:off x="458064" y="6462861"/>
              <a:ext cx="657552" cy="276999"/>
            </a:xfrm>
            <a:prstGeom prst="rect">
              <a:avLst/>
            </a:prstGeom>
            <a:noFill/>
            <a:effectLst>
              <a:outerShdw blurRad="50800" dist="38100" dir="8100000" algn="tr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chemeClr val="bg1"/>
                  </a:solidFill>
                </a:rPr>
                <a:t>Design: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186554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94165" y="733246"/>
            <a:ext cx="350787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 CULTURA BRASILEIRA</a:t>
            </a:r>
            <a:b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endParaRPr lang="pt-BR" sz="1600" dirty="0">
              <a:solidFill>
                <a:schemeClr val="accent6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A abolição lhes deu o direito de liberdade mas não de igualdade.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As sociedades africanas eram vistas como atrasadas, seus ritmos, sonoridades e danças eram vistos como bárbaros, grotescos e selvagens. No geral, </a:t>
            </a:r>
            <a:r>
              <a:rPr lang="pt-BR" sz="2400" dirty="0">
                <a:solidFill>
                  <a:srgbClr val="FF0000"/>
                </a:solidFill>
              </a:rPr>
              <a:t>manifestações culturais 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de origem africana como o samba, a capoeira e as religiões eram </a:t>
            </a:r>
            <a:r>
              <a:rPr lang="pt-BR" sz="2400" dirty="0">
                <a:solidFill>
                  <a:srgbClr val="FF0000"/>
                </a:solidFill>
              </a:rPr>
              <a:t>proibidas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00686" y="733246"/>
            <a:ext cx="4999723" cy="5753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133724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482632" y="692696"/>
            <a:ext cx="329727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 CULTURA BRASILEIRA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Foi a partir de meados do século XX, que essas expressões culturais passaram a ser mais aceitas e admiradas pelo restante da população, principalmente com as políticas de incentivo ao Nacionalismo de Getúlio Vargas.</a:t>
            </a:r>
            <a:r>
              <a:rPr lang="pt-BR" sz="2400" dirty="0"/>
              <a:t> </a:t>
            </a: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98057" y="522535"/>
            <a:ext cx="4860032" cy="633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635122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66608" y="623550"/>
            <a:ext cx="365732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 CULTURA BRASILEIRA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</a:endParaRPr>
          </a:p>
          <a:p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Aproximadamente 40% de todos os escravos africanos que partiram da África foram trazidos para o nosso país. O Brasil é um país </a:t>
            </a:r>
            <a:r>
              <a:rPr lang="pt-PT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com uma formação multicultural, já que possui elementos de herança européia, indígena e africana, e com a atual globalização elementos da cultura oriental e norte americana. 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3928" y="1346800"/>
            <a:ext cx="5123511" cy="467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133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/>
          <p:cNvSpPr txBox="1"/>
          <p:nvPr/>
        </p:nvSpPr>
        <p:spPr>
          <a:xfrm>
            <a:off x="251520" y="1700808"/>
            <a:ext cx="871431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pt-BR" sz="4000" dirty="0">
                <a:solidFill>
                  <a:srgbClr val="FF0000"/>
                </a:solidFill>
              </a:rPr>
              <a:t>raça</a:t>
            </a:r>
            <a:r>
              <a:rPr lang="pt-BR" sz="4000" dirty="0">
                <a:solidFill>
                  <a:schemeClr val="accent6">
                    <a:lumMod val="75000"/>
                  </a:schemeClr>
                </a:solidFill>
              </a:rPr>
              <a:t> não é uma realidade biológica humana, mas um conceito cientificamente inoperante para explicar a diversidade humana e para dividi-la em grupos. </a:t>
            </a:r>
          </a:p>
        </p:txBody>
      </p:sp>
    </p:spTree>
    <p:extLst>
      <p:ext uri="{BB962C8B-B14F-4D97-AF65-F5344CB8AC3E}">
        <p14:creationId xmlns:p14="http://schemas.microsoft.com/office/powerpoint/2010/main" val="194106985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04" y="548681"/>
            <a:ext cx="8891437" cy="6011054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404317" y="1340768"/>
            <a:ext cx="55446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2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Portanto um dos objetivos deste trabalho é uma valorização e resgate das origens afro da cultura brasileira, já que nossas heranças advindas da África foram e em alguns contextos ainda continuam a ser discriminadas pela sociedade. </a:t>
            </a:r>
            <a:endParaRPr lang="pt-BR" sz="32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89885398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9554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b="1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337740" y="716950"/>
            <a:ext cx="659398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</a:t>
            </a:r>
            <a:b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CULTURA BRASILEIRA</a:t>
            </a:r>
            <a:endParaRPr lang="pt-BR" sz="3200" dirty="0">
              <a:solidFill>
                <a:schemeClr val="accent6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9497" y="2060848"/>
            <a:ext cx="7060232" cy="440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42619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696"/>
            <a:ext cx="33124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80000"/>
              <a:buFont typeface="Wingdings 2" charset="2"/>
              <a:buChar char=""/>
            </a:pPr>
            <a:endParaRPr lang="pt-BR" sz="1400" b="1" dirty="0">
              <a:solidFill>
                <a:schemeClr val="accent6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pPr>
              <a:buSzPct val="80000"/>
            </a:pPr>
            <a:r>
              <a:rPr lang="pt-BR" sz="14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</a:t>
            </a:r>
            <a:br>
              <a:rPr lang="pt-BR" sz="14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</a:br>
            <a:r>
              <a:rPr lang="pt-BR" sz="14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CULTURA BRASILEIRA</a:t>
            </a:r>
            <a:endParaRPr lang="pt-BR" sz="1400" dirty="0">
              <a:solidFill>
                <a:schemeClr val="accent6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  <a:latin typeface="Corbel"/>
              </a:rPr>
              <a:t> 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Características da cultura africana são encontradas em diversos segmentos culturais brasileiros como a música popular, a culinária, a religiosidade, a brincadeiras-de-roda e as festividades populares. </a:t>
            </a: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A música popular brasileira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 foi fortemente influenciada pela cultura africana</a:t>
            </a:r>
            <a:r>
              <a:rPr lang="pt-BR" sz="2400" dirty="0">
                <a:solidFill>
                  <a:schemeClr val="bg1"/>
                </a:solidFill>
              </a:rPr>
              <a:t>. </a:t>
            </a:r>
            <a:endParaRPr lang="pt-BR" sz="2400" dirty="0">
              <a:solidFill>
                <a:schemeClr val="bg1"/>
              </a:solidFill>
              <a:latin typeface="Corbel"/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7944" y="692696"/>
            <a:ext cx="4932040" cy="580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91633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189584" y="692696"/>
            <a:ext cx="439616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80000"/>
            </a:pPr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</a:t>
            </a:r>
          </a:p>
          <a:p>
            <a:pPr>
              <a:buSzPct val="80000"/>
            </a:pPr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 MÚSICA BRASILEIRA</a:t>
            </a:r>
            <a:endParaRPr lang="pt-BR" sz="1600" dirty="0">
              <a:solidFill>
                <a:schemeClr val="accent6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</a:endParaRPr>
          </a:p>
          <a:p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Exemplos dessa influência são:</a:t>
            </a:r>
          </a:p>
          <a:p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 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O ritmo sincopado.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Letras das estrofes solistas sendo improvisadas em contraste com o refrão fixo.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Rebolados e umbigadas nas danças.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*</a:t>
            </a: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O uso de diversos instrumentos de origem africana.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1" y="3861048"/>
            <a:ext cx="4572000" cy="2996952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744" y="908720"/>
            <a:ext cx="4583782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92393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1547664" y="676681"/>
            <a:ext cx="59666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>
                <a:solidFill>
                  <a:schemeClr val="accent6">
                    <a:lumMod val="75000"/>
                  </a:schemeClr>
                </a:solidFill>
              </a:rPr>
              <a:t>Alguns instrumentos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04048" y="1652474"/>
            <a:ext cx="2880320" cy="4328351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7" y="1608947"/>
            <a:ext cx="3295079" cy="4415406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454029" y="6024353"/>
            <a:ext cx="1430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Berimbau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940152" y="5980825"/>
            <a:ext cx="1420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Atabaque</a:t>
            </a:r>
          </a:p>
        </p:txBody>
      </p:sp>
    </p:spTree>
    <p:extLst>
      <p:ext uri="{BB962C8B-B14F-4D97-AF65-F5344CB8AC3E}">
        <p14:creationId xmlns:p14="http://schemas.microsoft.com/office/powerpoint/2010/main" val="79064846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5060" y="1910808"/>
            <a:ext cx="2857500" cy="28575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138" y="1910808"/>
            <a:ext cx="3781644" cy="3781644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6444555" y="5085184"/>
            <a:ext cx="986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Agogô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608319" y="5676056"/>
            <a:ext cx="971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accent6">
                    <a:lumMod val="75000"/>
                  </a:schemeClr>
                </a:solidFill>
              </a:rPr>
              <a:t>Conga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1547664" y="676681"/>
            <a:ext cx="59666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400" dirty="0">
                <a:solidFill>
                  <a:schemeClr val="accent6">
                    <a:lumMod val="75000"/>
                  </a:schemeClr>
                </a:solidFill>
              </a:rPr>
              <a:t>Alguns instrumentos</a:t>
            </a:r>
          </a:p>
        </p:txBody>
      </p:sp>
    </p:spTree>
    <p:extLst>
      <p:ext uri="{BB962C8B-B14F-4D97-AF65-F5344CB8AC3E}">
        <p14:creationId xmlns:p14="http://schemas.microsoft.com/office/powerpoint/2010/main" val="188519492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323528" y="980728"/>
            <a:ext cx="338437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 CULTURA BRASILEIRA</a:t>
            </a:r>
            <a:endParaRPr lang="pt-BR" sz="1600" dirty="0">
              <a:solidFill>
                <a:schemeClr val="accent6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endParaRPr lang="pt-BR" dirty="0">
              <a:solidFill>
                <a:schemeClr val="bg1">
                  <a:lumMod val="10000"/>
                  <a:lumOff val="90000"/>
                </a:schemeClr>
              </a:solidFill>
            </a:endParaRPr>
          </a:p>
          <a:p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A música afro-brasileira se formou a partir da junção de alguns elementos africanos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com elementos europeus e indígenas. Alguns exemplos de manifestações musicais Afro-brasileiras são: 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Samba, Maracatu, </a:t>
            </a:r>
            <a:r>
              <a:rPr lang="pt-BR" sz="2400" dirty="0" err="1">
                <a:solidFill>
                  <a:schemeClr val="accent6">
                    <a:lumMod val="75000"/>
                  </a:schemeClr>
                </a:solidFill>
              </a:rPr>
              <a:t>Ijexá</a:t>
            </a: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pt-BR" sz="2400" dirty="0" err="1">
                <a:solidFill>
                  <a:schemeClr val="accent6">
                    <a:lumMod val="75000"/>
                  </a:schemeClr>
                </a:solidFill>
              </a:rPr>
              <a:t>Côco</a:t>
            </a: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, Jongo, Lundu  e o</a:t>
            </a:r>
            <a:br>
              <a:rPr lang="pt-BR" sz="24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Maxixe. </a:t>
            </a:r>
          </a:p>
          <a:p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7904" y="945282"/>
            <a:ext cx="5399809" cy="514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19492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35696" y="1916832"/>
            <a:ext cx="5752002" cy="419896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42089" y="1205608"/>
            <a:ext cx="8139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6">
                    <a:lumMod val="75000"/>
                  </a:schemeClr>
                </a:solidFill>
              </a:rPr>
              <a:t>Demonstração da rota triangular entre Europa, África e América</a:t>
            </a:r>
          </a:p>
        </p:txBody>
      </p:sp>
    </p:spTree>
    <p:extLst>
      <p:ext uri="{BB962C8B-B14F-4D97-AF65-F5344CB8AC3E}">
        <p14:creationId xmlns:p14="http://schemas.microsoft.com/office/powerpoint/2010/main" val="249113372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539553" y="980728"/>
            <a:ext cx="338437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  <a:cs typeface="Aharoni" pitchFamily="2" charset="-79"/>
              </a:rPr>
              <a:t>INFLUÊNCIAS AFRICANA NA CULTURA BRASILEIRA</a:t>
            </a:r>
            <a:endParaRPr lang="pt-BR" sz="1600" dirty="0">
              <a:solidFill>
                <a:schemeClr val="accent6">
                  <a:lumMod val="75000"/>
                </a:schemeClr>
              </a:solidFill>
              <a:latin typeface="Arial Black" pitchFamily="34" charset="0"/>
              <a:cs typeface="Aharoni" pitchFamily="2" charset="-79"/>
            </a:endParaRPr>
          </a:p>
          <a:p>
            <a:br>
              <a:rPr lang="pt-BR" sz="2400" dirty="0"/>
            </a:b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Nas sociedades africanas a música não é algo elitista somente para alguns, ela está presente em praticamente todos os momentos da vida,</a:t>
            </a:r>
            <a:b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</a:br>
            <a:r>
              <a:rPr lang="pt-BR" sz="2400" dirty="0">
                <a:solidFill>
                  <a:schemeClr val="bg1">
                    <a:lumMod val="10000"/>
                    <a:lumOff val="90000"/>
                  </a:schemeClr>
                </a:solidFill>
              </a:rPr>
              <a:t> desde canções para o trabalho, música nos eventos místico-religiosos e nas festividades.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76" y="563730"/>
            <a:ext cx="2857500" cy="303847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2040" y="3610192"/>
            <a:ext cx="3037479" cy="3014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3069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Personalizada 2">
      <a:dk1>
        <a:sysClr val="windowText" lastClr="000000"/>
      </a:dk1>
      <a:lt1>
        <a:srgbClr val="262626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2285</TotalTime>
  <Words>623</Words>
  <Application>Microsoft Office PowerPoint</Application>
  <PresentationFormat>Apresentação na tela (4:3)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Corbel</vt:lpstr>
      <vt:lpstr>Wingdings 2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alanmolnar</dc:creator>
  <cp:lastModifiedBy>Admin</cp:lastModifiedBy>
  <cp:revision>284</cp:revision>
  <dcterms:created xsi:type="dcterms:W3CDTF">2010-09-01T18:01:12Z</dcterms:created>
  <dcterms:modified xsi:type="dcterms:W3CDTF">2025-01-03T19:34:19Z</dcterms:modified>
</cp:coreProperties>
</file>